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62" r:id="rId5"/>
    <p:sldId id="313" r:id="rId6"/>
    <p:sldId id="333" r:id="rId7"/>
    <p:sldId id="303" r:id="rId8"/>
    <p:sldId id="356" r:id="rId9"/>
    <p:sldId id="375" r:id="rId10"/>
    <p:sldId id="327" r:id="rId11"/>
    <p:sldId id="357" r:id="rId12"/>
    <p:sldId id="374" r:id="rId13"/>
    <p:sldId id="328" r:id="rId14"/>
    <p:sldId id="358" r:id="rId15"/>
    <p:sldId id="334" r:id="rId16"/>
    <p:sldId id="359" r:id="rId17"/>
    <p:sldId id="376" r:id="rId18"/>
    <p:sldId id="360" r:id="rId19"/>
    <p:sldId id="368" r:id="rId20"/>
    <p:sldId id="377" r:id="rId21"/>
    <p:sldId id="369" r:id="rId22"/>
    <p:sldId id="367" r:id="rId23"/>
    <p:sldId id="378" r:id="rId24"/>
    <p:sldId id="361" r:id="rId25"/>
    <p:sldId id="363" r:id="rId26"/>
    <p:sldId id="362" r:id="rId27"/>
    <p:sldId id="364" r:id="rId28"/>
    <p:sldId id="379" r:id="rId29"/>
    <p:sldId id="365" r:id="rId30"/>
    <p:sldId id="370" r:id="rId31"/>
    <p:sldId id="380" r:id="rId32"/>
    <p:sldId id="373" r:id="rId33"/>
    <p:sldId id="372" r:id="rId34"/>
    <p:sldId id="381" r:id="rId35"/>
    <p:sldId id="371" r:id="rId36"/>
    <p:sldId id="366" r:id="rId37"/>
    <p:sldId id="383"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B9F344-5601-D174-26FA-5CA71AE0A9E0}" name="Anne-Mareike Schol-Wetter | NBG" initials="AS" userId="S::ASchol@bijbelgenootschap.nl::804b7067-8ca8-416f-86bf-6c181d0b4d3d" providerId="AD"/>
  <p188:author id="{3495BC86-C448-774A-5B3E-DB3F20A2AB7B}" name="Roelien Smit | NBG" initials="RS|N" userId="S::RSmit@bijbelgenootschap.nl::5502fb12-c8ea-44c8-84a2-5c24115fa9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62"/>
    <a:srgbClr val="DBE8EB"/>
    <a:srgbClr val="004551"/>
    <a:srgbClr val="36AFC5"/>
    <a:srgbClr val="5DC7CA"/>
    <a:srgbClr val="E3E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57D01-E6FA-40F9-ABA5-0AA6122E581F}" v="1" dt="2023-11-09T08:46:45.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00C7A-1872-401A-B72F-B98EE1A23136}" type="datetimeFigureOut">
              <a:rPr lang="nl-NL" smtClean="0"/>
              <a:t>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A6051-86B3-4C4C-B12D-B154DFB65C37}" type="slidenum">
              <a:rPr lang="nl-NL" smtClean="0"/>
              <a:t>‹nr.›</a:t>
            </a:fld>
            <a:endParaRPr lang="nl-NL"/>
          </a:p>
        </p:txBody>
      </p:sp>
    </p:spTree>
    <p:extLst>
      <p:ext uri="{BB962C8B-B14F-4D97-AF65-F5344CB8AC3E}">
        <p14:creationId xmlns:p14="http://schemas.microsoft.com/office/powerpoint/2010/main" val="29321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a:t>
            </a:fld>
            <a:endParaRPr lang="nl-NL"/>
          </a:p>
        </p:txBody>
      </p:sp>
    </p:spTree>
    <p:extLst>
      <p:ext uri="{BB962C8B-B14F-4D97-AF65-F5344CB8AC3E}">
        <p14:creationId xmlns:p14="http://schemas.microsoft.com/office/powerpoint/2010/main" val="118805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 zin wat we willen bereiken</a:t>
            </a:r>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16</a:t>
            </a:fld>
            <a:endParaRPr lang="nl-NL"/>
          </a:p>
        </p:txBody>
      </p:sp>
    </p:spTree>
    <p:extLst>
      <p:ext uri="{BB962C8B-B14F-4D97-AF65-F5344CB8AC3E}">
        <p14:creationId xmlns:p14="http://schemas.microsoft.com/office/powerpoint/2010/main" val="121356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 zin wat we willen bereiken</a:t>
            </a:r>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19</a:t>
            </a:fld>
            <a:endParaRPr lang="nl-NL"/>
          </a:p>
        </p:txBody>
      </p:sp>
    </p:spTree>
    <p:extLst>
      <p:ext uri="{BB962C8B-B14F-4D97-AF65-F5344CB8AC3E}">
        <p14:creationId xmlns:p14="http://schemas.microsoft.com/office/powerpoint/2010/main" val="282636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22</a:t>
            </a:fld>
            <a:endParaRPr lang="nl-NL"/>
          </a:p>
        </p:txBody>
      </p:sp>
    </p:spTree>
    <p:extLst>
      <p:ext uri="{BB962C8B-B14F-4D97-AF65-F5344CB8AC3E}">
        <p14:creationId xmlns:p14="http://schemas.microsoft.com/office/powerpoint/2010/main" val="272629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23</a:t>
            </a:fld>
            <a:endParaRPr lang="nl-NL"/>
          </a:p>
        </p:txBody>
      </p:sp>
    </p:spTree>
    <p:extLst>
      <p:ext uri="{BB962C8B-B14F-4D97-AF65-F5344CB8AC3E}">
        <p14:creationId xmlns:p14="http://schemas.microsoft.com/office/powerpoint/2010/main" val="156918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24</a:t>
            </a:fld>
            <a:endParaRPr lang="nl-NL"/>
          </a:p>
        </p:txBody>
      </p:sp>
    </p:spTree>
    <p:extLst>
      <p:ext uri="{BB962C8B-B14F-4D97-AF65-F5344CB8AC3E}">
        <p14:creationId xmlns:p14="http://schemas.microsoft.com/office/powerpoint/2010/main" val="3196632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 zin wat we willen bereiken</a:t>
            </a:r>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27</a:t>
            </a:fld>
            <a:endParaRPr lang="nl-NL"/>
          </a:p>
        </p:txBody>
      </p:sp>
    </p:spTree>
    <p:extLst>
      <p:ext uri="{BB962C8B-B14F-4D97-AF65-F5344CB8AC3E}">
        <p14:creationId xmlns:p14="http://schemas.microsoft.com/office/powerpoint/2010/main" val="331232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Vraag</a:t>
            </a:r>
            <a:r>
              <a:rPr lang="en-US"/>
              <a:t> 1:</a:t>
            </a:r>
          </a:p>
          <a:p>
            <a:r>
              <a:rPr lang="en-US"/>
              <a:t>- </a:t>
            </a:r>
            <a:r>
              <a:rPr lang="en-US" err="1"/>
              <a:t>oergeschiedenis</a:t>
            </a:r>
            <a:endParaRPr lang="en-US"/>
          </a:p>
          <a:p>
            <a:r>
              <a:rPr lang="en-US"/>
              <a:t>- </a:t>
            </a:r>
            <a:r>
              <a:rPr lang="en-US" err="1"/>
              <a:t>voorouders</a:t>
            </a:r>
            <a:r>
              <a:rPr lang="en-US"/>
              <a:t> van </a:t>
            </a:r>
            <a:r>
              <a:rPr lang="en-US" err="1"/>
              <a:t>Israël</a:t>
            </a:r>
            <a:endParaRPr lang="en-US"/>
          </a:p>
          <a:p>
            <a:r>
              <a:rPr lang="en-US"/>
              <a:t>- </a:t>
            </a:r>
            <a:r>
              <a:rPr lang="en-US" err="1"/>
              <a:t>uittocht</a:t>
            </a:r>
            <a:r>
              <a:rPr lang="en-US"/>
              <a:t> </a:t>
            </a:r>
            <a:r>
              <a:rPr lang="en-US" err="1"/>
              <a:t>uit</a:t>
            </a:r>
            <a:r>
              <a:rPr lang="en-US"/>
              <a:t> </a:t>
            </a:r>
            <a:r>
              <a:rPr lang="en-US" err="1"/>
              <a:t>Egypte</a:t>
            </a:r>
            <a:endParaRPr lang="en-US"/>
          </a:p>
          <a:p>
            <a:r>
              <a:rPr lang="en-US"/>
              <a:t>- het Verbond en de </a:t>
            </a:r>
            <a:r>
              <a:rPr lang="en-US" err="1"/>
              <a:t>wetten</a:t>
            </a:r>
            <a:r>
              <a:rPr lang="en-US"/>
              <a:t> die </a:t>
            </a:r>
            <a:r>
              <a:rPr lang="en-US" err="1"/>
              <a:t>daarbij</a:t>
            </a:r>
            <a:r>
              <a:rPr lang="en-US"/>
              <a:t> </a:t>
            </a:r>
            <a:r>
              <a:rPr lang="en-US" err="1"/>
              <a:t>horen</a:t>
            </a:r>
            <a:endParaRPr lang="en-US"/>
          </a:p>
          <a:p>
            <a:r>
              <a:rPr lang="en-US"/>
              <a:t>- de </a:t>
            </a:r>
            <a:r>
              <a:rPr lang="en-US" err="1"/>
              <a:t>tocht</a:t>
            </a:r>
            <a:r>
              <a:rPr lang="en-US"/>
              <a:t> door de </a:t>
            </a:r>
            <a:r>
              <a:rPr lang="en-US" err="1"/>
              <a:t>wildernis</a:t>
            </a:r>
            <a:endParaRPr lang="en-US"/>
          </a:p>
          <a:p>
            <a:r>
              <a:rPr lang="en-US"/>
              <a:t>- </a:t>
            </a:r>
            <a:r>
              <a:rPr lang="en-US" err="1"/>
              <a:t>Mozes</a:t>
            </a:r>
            <a:r>
              <a:rPr lang="en-US"/>
              <a:t>’ </a:t>
            </a:r>
            <a:r>
              <a:rPr lang="en-US" err="1"/>
              <a:t>afscheidsrede</a:t>
            </a:r>
            <a:r>
              <a:rPr lang="en-US"/>
              <a:t> en </a:t>
            </a:r>
            <a:r>
              <a:rPr lang="en-US" err="1"/>
              <a:t>dood</a:t>
            </a:r>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29</a:t>
            </a:fld>
            <a:endParaRPr lang="nl-NL"/>
          </a:p>
        </p:txBody>
      </p:sp>
    </p:spTree>
    <p:extLst>
      <p:ext uri="{BB962C8B-B14F-4D97-AF65-F5344CB8AC3E}">
        <p14:creationId xmlns:p14="http://schemas.microsoft.com/office/powerpoint/2010/main" val="311406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30</a:t>
            </a:fld>
            <a:endParaRPr lang="nl-NL"/>
          </a:p>
        </p:txBody>
      </p:sp>
    </p:spTree>
    <p:extLst>
      <p:ext uri="{BB962C8B-B14F-4D97-AF65-F5344CB8AC3E}">
        <p14:creationId xmlns:p14="http://schemas.microsoft.com/office/powerpoint/2010/main" val="229638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33</a:t>
            </a:fld>
            <a:endParaRPr lang="nl-NL"/>
          </a:p>
        </p:txBody>
      </p:sp>
    </p:spTree>
    <p:extLst>
      <p:ext uri="{BB962C8B-B14F-4D97-AF65-F5344CB8AC3E}">
        <p14:creationId xmlns:p14="http://schemas.microsoft.com/office/powerpoint/2010/main" val="96447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34</a:t>
            </a:fld>
            <a:endParaRPr lang="nl-NL"/>
          </a:p>
        </p:txBody>
      </p:sp>
    </p:spTree>
    <p:extLst>
      <p:ext uri="{BB962C8B-B14F-4D97-AF65-F5344CB8AC3E}">
        <p14:creationId xmlns:p14="http://schemas.microsoft.com/office/powerpoint/2010/main" val="38915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2</a:t>
            </a:fld>
            <a:endParaRPr lang="nl-NL"/>
          </a:p>
        </p:txBody>
      </p:sp>
    </p:spTree>
    <p:extLst>
      <p:ext uri="{BB962C8B-B14F-4D97-AF65-F5344CB8AC3E}">
        <p14:creationId xmlns:p14="http://schemas.microsoft.com/office/powerpoint/2010/main" val="309453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3</a:t>
            </a:fld>
            <a:endParaRPr lang="nl-NL"/>
          </a:p>
        </p:txBody>
      </p:sp>
    </p:spTree>
    <p:extLst>
      <p:ext uri="{BB962C8B-B14F-4D97-AF65-F5344CB8AC3E}">
        <p14:creationId xmlns:p14="http://schemas.microsoft.com/office/powerpoint/2010/main" val="322651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4</a:t>
            </a:fld>
            <a:endParaRPr lang="nl-NL"/>
          </a:p>
        </p:txBody>
      </p:sp>
    </p:spTree>
    <p:extLst>
      <p:ext uri="{BB962C8B-B14F-4D97-AF65-F5344CB8AC3E}">
        <p14:creationId xmlns:p14="http://schemas.microsoft.com/office/powerpoint/2010/main" val="52993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5</a:t>
            </a:fld>
            <a:endParaRPr lang="nl-NL"/>
          </a:p>
        </p:txBody>
      </p:sp>
    </p:spTree>
    <p:extLst>
      <p:ext uri="{BB962C8B-B14F-4D97-AF65-F5344CB8AC3E}">
        <p14:creationId xmlns:p14="http://schemas.microsoft.com/office/powerpoint/2010/main" val="365622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8</a:t>
            </a:fld>
            <a:endParaRPr lang="nl-NL"/>
          </a:p>
        </p:txBody>
      </p:sp>
    </p:spTree>
    <p:extLst>
      <p:ext uri="{BB962C8B-B14F-4D97-AF65-F5344CB8AC3E}">
        <p14:creationId xmlns:p14="http://schemas.microsoft.com/office/powerpoint/2010/main" val="50293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 zin wat we willen bereiken</a:t>
            </a:r>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11</a:t>
            </a:fld>
            <a:endParaRPr lang="nl-NL"/>
          </a:p>
        </p:txBody>
      </p:sp>
    </p:spTree>
    <p:extLst>
      <p:ext uri="{BB962C8B-B14F-4D97-AF65-F5344CB8AC3E}">
        <p14:creationId xmlns:p14="http://schemas.microsoft.com/office/powerpoint/2010/main" val="416315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12</a:t>
            </a:fld>
            <a:endParaRPr lang="nl-NL"/>
          </a:p>
        </p:txBody>
      </p:sp>
    </p:spTree>
    <p:extLst>
      <p:ext uri="{BB962C8B-B14F-4D97-AF65-F5344CB8AC3E}">
        <p14:creationId xmlns:p14="http://schemas.microsoft.com/office/powerpoint/2010/main" val="87197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 zin wat we willen bereiken</a:t>
            </a:r>
          </a:p>
        </p:txBody>
      </p:sp>
      <p:sp>
        <p:nvSpPr>
          <p:cNvPr id="4" name="Tijdelijke aanduiding voor dianummer 3"/>
          <p:cNvSpPr>
            <a:spLocks noGrp="1"/>
          </p:cNvSpPr>
          <p:nvPr>
            <p:ph type="sldNum" sz="quarter" idx="5"/>
          </p:nvPr>
        </p:nvSpPr>
        <p:spPr/>
        <p:txBody>
          <a:bodyPr/>
          <a:lstStyle/>
          <a:p>
            <a:fld id="{A1CA6051-86B3-4C4C-B12D-B154DFB65C37}" type="slidenum">
              <a:rPr lang="nl-NL" smtClean="0"/>
              <a:t>13</a:t>
            </a:fld>
            <a:endParaRPr lang="nl-NL"/>
          </a:p>
        </p:txBody>
      </p:sp>
    </p:spTree>
    <p:extLst>
      <p:ext uri="{BB962C8B-B14F-4D97-AF65-F5344CB8AC3E}">
        <p14:creationId xmlns:p14="http://schemas.microsoft.com/office/powerpoint/2010/main" val="86010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84DE5-4F91-AA43-9851-2862065459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4481B2-698F-9846-81C8-C24C94E92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3118D9-66A9-1546-AC1C-C9D99043A00D}"/>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B2BC12C8-E183-4541-A4A9-D04BDA647C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B2B016-DA02-1145-8612-BA9521DC709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5270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94338-FAF8-024C-A859-8E89DC0528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70C292-6018-F34D-97AE-84686EA0A0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DB0FBF-0FD7-974E-832E-2CE2C8568B18}"/>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F098D732-D8E0-7749-94E1-8729F47CD1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3D92A5-F275-3D48-A554-99383ABD96E5}"/>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4646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2CAF12-4FC8-E74E-8E89-A5A023F3E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70138C8-9D29-7348-89BC-36917EF25B1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12A0AC-63DE-1E4D-B059-32D9438B1B05}"/>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EB95375D-DBA4-9B4E-BD9F-B9F8AF0A60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A11627-C39B-5249-9F5F-CB4967CB417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04617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68FCF-239A-DD46-9394-2DBC7B2067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4D4F1E-4367-7E43-803E-BA610257F82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F796F5-705B-084E-BA74-61687DF2C8DD}"/>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990B0B51-3685-984C-999A-46DE418F9C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2974FA-F89E-E344-816C-C3BA4CC92EF8}"/>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60041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D62-971E-1B4A-A256-A820581459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3A827F-0AF2-F346-B0C5-BC96E862C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378CE3-2342-6346-9438-5E183CE328C5}"/>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459B19D3-5779-CA4B-A4CE-7724FAAC2F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E50CD2-0176-5E4E-84E6-5F8BA06C577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2932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73C6B-74C5-6844-A1DF-1CB2014CD1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E8AD62-ED43-AD40-952B-B3DD830ACA8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0CD3C05-F966-C44C-ACC2-1A51EC10C30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DB12FE3-A738-BC4B-989A-5DE778765A55}"/>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6" name="Tijdelijke aanduiding voor voettekst 5">
            <a:extLst>
              <a:ext uri="{FF2B5EF4-FFF2-40B4-BE49-F238E27FC236}">
                <a16:creationId xmlns:a16="http://schemas.microsoft.com/office/drawing/2014/main" id="{7EC1ED7B-9833-B642-9E80-1CC2D7D086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8029E7-88CE-A74B-9946-133EA77E0D19}"/>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44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926A6-8CDB-2B42-A2BA-367B856ED2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028B49-51F0-5841-B100-7B0F07B98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181742-07EA-B946-A704-9D4FFA6E18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96B6495-7871-274E-91FF-A05DCB1A4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EE2D86-300C-E649-80B0-0D0A605AD2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64C3D5F-46DD-3F4A-B344-53ACA78F95EC}"/>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8" name="Tijdelijke aanduiding voor voettekst 7">
            <a:extLst>
              <a:ext uri="{FF2B5EF4-FFF2-40B4-BE49-F238E27FC236}">
                <a16:creationId xmlns:a16="http://schemas.microsoft.com/office/drawing/2014/main" id="{6E084607-9F04-4D45-AA2E-F6EE9B08E95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B3502-B491-2F4D-B441-7EEC073DC0EA}"/>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267505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BD2D2-2B26-D949-9E1E-AF1D6DAE60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FE4376-90B0-924F-8E64-5EE3C644C71E}"/>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4" name="Tijdelijke aanduiding voor voettekst 3">
            <a:extLst>
              <a:ext uri="{FF2B5EF4-FFF2-40B4-BE49-F238E27FC236}">
                <a16:creationId xmlns:a16="http://schemas.microsoft.com/office/drawing/2014/main" id="{EF8F2A93-4007-094B-A6C4-B56E0F6A89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BC8201-FCA3-8042-BCE8-D9791AC0C09E}"/>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45032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4C3766-6953-AC45-B7D9-AFFE7B3285BC}"/>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3" name="Tijdelijke aanduiding voor voettekst 2">
            <a:extLst>
              <a:ext uri="{FF2B5EF4-FFF2-40B4-BE49-F238E27FC236}">
                <a16:creationId xmlns:a16="http://schemas.microsoft.com/office/drawing/2014/main" id="{3BA8BF17-D9C1-B34C-B6AC-FDAAE376F0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B1EF291-DFAD-624A-8EBF-34E3D9817CC3}"/>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05181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495B5-0ED7-D24B-AE98-FD7F1DBD84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1700ACF-92F6-3044-8F2A-24CB0FE7B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607A699-20C8-0B4E-B482-087C86C53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35DA0F-6376-BB47-B25B-9541CE3A1919}"/>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6" name="Tijdelijke aanduiding voor voettekst 5">
            <a:extLst>
              <a:ext uri="{FF2B5EF4-FFF2-40B4-BE49-F238E27FC236}">
                <a16:creationId xmlns:a16="http://schemas.microsoft.com/office/drawing/2014/main" id="{F51DC5D7-A12D-6948-A398-D73A96B39B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DDA4A1-B392-0B4B-B8B8-7B4E4E21F314}"/>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359301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21B0A-9415-604A-B463-D8372EAE44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E90DD15-5458-8945-A526-14C4DF12D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F25F87-1824-4148-A87C-2B1C93297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A9D63A-D456-8D46-8D4B-5B94C7171930}"/>
              </a:ext>
            </a:extLst>
          </p:cNvPr>
          <p:cNvSpPr>
            <a:spLocks noGrp="1"/>
          </p:cNvSpPr>
          <p:nvPr>
            <p:ph type="dt" sz="half" idx="10"/>
          </p:nvPr>
        </p:nvSpPr>
        <p:spPr/>
        <p:txBody>
          <a:bodyPr/>
          <a:lstStyle/>
          <a:p>
            <a:fld id="{5057EB59-E181-534F-8888-41D66A804360}" type="datetimeFigureOut">
              <a:rPr lang="nl-NL" smtClean="0"/>
              <a:t>9-11-2023</a:t>
            </a:fld>
            <a:endParaRPr lang="nl-NL"/>
          </a:p>
        </p:txBody>
      </p:sp>
      <p:sp>
        <p:nvSpPr>
          <p:cNvPr id="6" name="Tijdelijke aanduiding voor voettekst 5">
            <a:extLst>
              <a:ext uri="{FF2B5EF4-FFF2-40B4-BE49-F238E27FC236}">
                <a16:creationId xmlns:a16="http://schemas.microsoft.com/office/drawing/2014/main" id="{25FF080D-0896-C74D-B7D8-EB31AC1913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25BF78-42DC-4849-A91A-8CF529957EAC}"/>
              </a:ext>
            </a:extLst>
          </p:cNvPr>
          <p:cNvSpPr>
            <a:spLocks noGrp="1"/>
          </p:cNvSpPr>
          <p:nvPr>
            <p:ph type="sldNum" sz="quarter" idx="12"/>
          </p:nvPr>
        </p:nvSpPr>
        <p:spPr/>
        <p:txBody>
          <a:bodyPr/>
          <a:lstStyle/>
          <a:p>
            <a:fld id="{8BF0FA34-2128-F949-87F4-220867DDA19B}" type="slidenum">
              <a:rPr lang="nl-NL" smtClean="0"/>
              <a:t>‹nr.›</a:t>
            </a:fld>
            <a:endParaRPr lang="nl-NL"/>
          </a:p>
        </p:txBody>
      </p:sp>
    </p:spTree>
    <p:extLst>
      <p:ext uri="{BB962C8B-B14F-4D97-AF65-F5344CB8AC3E}">
        <p14:creationId xmlns:p14="http://schemas.microsoft.com/office/powerpoint/2010/main" val="18461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1BF90D-E1A2-DB43-9333-E303D5C5D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B45578-FCB2-274E-B28C-5EE866077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B60B6-7B3B-B44B-82A3-85C5A5EC5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7EB59-E181-534F-8888-41D66A804360}" type="datetimeFigureOut">
              <a:rPr lang="nl-NL" smtClean="0"/>
              <a:t>9-11-2023</a:t>
            </a:fld>
            <a:endParaRPr lang="nl-NL"/>
          </a:p>
        </p:txBody>
      </p:sp>
      <p:sp>
        <p:nvSpPr>
          <p:cNvPr id="5" name="Tijdelijke aanduiding voor voettekst 4">
            <a:extLst>
              <a:ext uri="{FF2B5EF4-FFF2-40B4-BE49-F238E27FC236}">
                <a16:creationId xmlns:a16="http://schemas.microsoft.com/office/drawing/2014/main" id="{BBDC13A4-C159-0340-A0FD-253E19094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0B8234-0AFE-8D48-824E-9F6B235B1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0FA34-2128-F949-87F4-220867DDA19B}" type="slidenum">
              <a:rPr lang="nl-NL" smtClean="0"/>
              <a:t>‹nr.›</a:t>
            </a:fld>
            <a:endParaRPr lang="nl-NL"/>
          </a:p>
        </p:txBody>
      </p:sp>
    </p:spTree>
    <p:extLst>
      <p:ext uri="{BB962C8B-B14F-4D97-AF65-F5344CB8AC3E}">
        <p14:creationId xmlns:p14="http://schemas.microsoft.com/office/powerpoint/2010/main" val="163413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w-mv7yH0boc?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3TfXvjGVnww?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m9V0Mc-4lAg?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4OtOPKUBnhY?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EtOCQ04wbk?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o2d1f5k4lcE?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BIHttxgrWw?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11anTSuTe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FE464C-703B-6A41-9981-EDA1035B9909}"/>
              </a:ext>
            </a:extLst>
          </p:cNvPr>
          <p:cNvPicPr>
            <a:picLocks noChangeAspect="1"/>
          </p:cNvPicPr>
          <p:nvPr/>
        </p:nvPicPr>
        <p:blipFill rotWithShape="1">
          <a:blip r:embed="rId3"/>
          <a:srcRect t="21458" r="13873" b="25943"/>
          <a:stretch/>
        </p:blipFill>
        <p:spPr>
          <a:xfrm>
            <a:off x="182880" y="181186"/>
            <a:ext cx="11826240" cy="4815019"/>
          </a:xfrm>
          <a:prstGeom prst="rect">
            <a:avLst/>
          </a:prstGeom>
        </p:spPr>
      </p:pic>
      <p:sp>
        <p:nvSpPr>
          <p:cNvPr id="10" name="Tekstvak 9">
            <a:extLst>
              <a:ext uri="{FF2B5EF4-FFF2-40B4-BE49-F238E27FC236}">
                <a16:creationId xmlns:a16="http://schemas.microsoft.com/office/drawing/2014/main" id="{C04AE0D1-ECE7-7849-9401-D26CF35F3FB3}"/>
              </a:ext>
            </a:extLst>
          </p:cNvPr>
          <p:cNvSpPr txBox="1"/>
          <p:nvPr/>
        </p:nvSpPr>
        <p:spPr>
          <a:xfrm>
            <a:off x="372190" y="5608001"/>
            <a:ext cx="10357081" cy="861774"/>
          </a:xfrm>
          <a:prstGeom prst="rect">
            <a:avLst/>
          </a:prstGeom>
          <a:noFill/>
        </p:spPr>
        <p:txBody>
          <a:bodyPr wrap="square" rtlCol="0">
            <a:spAutoFit/>
          </a:bodyPr>
          <a:lstStyle/>
          <a:p>
            <a:r>
              <a:rPr lang="nl-NL" sz="5000" b="1">
                <a:solidFill>
                  <a:srgbClr val="36AFC5"/>
                </a:solidFill>
                <a:latin typeface="Montserrat SemiBold" pitchFamily="2" charset="77"/>
                <a:cs typeface="Poppins SemiBold" pitchFamily="2" charset="77"/>
              </a:rPr>
              <a:t>Vrijheid en verbondenheid</a:t>
            </a:r>
          </a:p>
        </p:txBody>
      </p:sp>
      <p:sp>
        <p:nvSpPr>
          <p:cNvPr id="11" name="Tekstvak 10">
            <a:extLst>
              <a:ext uri="{FF2B5EF4-FFF2-40B4-BE49-F238E27FC236}">
                <a16:creationId xmlns:a16="http://schemas.microsoft.com/office/drawing/2014/main" id="{6294DD36-AC3B-6946-A6A3-E73E8FBAD203}"/>
              </a:ext>
            </a:extLst>
          </p:cNvPr>
          <p:cNvSpPr txBox="1"/>
          <p:nvPr/>
        </p:nvSpPr>
        <p:spPr>
          <a:xfrm>
            <a:off x="422773" y="5269447"/>
            <a:ext cx="5601107" cy="338554"/>
          </a:xfrm>
          <a:prstGeom prst="rect">
            <a:avLst/>
          </a:prstGeom>
          <a:noFill/>
        </p:spPr>
        <p:txBody>
          <a:bodyPr wrap="square" rtlCol="0">
            <a:spAutoFit/>
          </a:bodyPr>
          <a:lstStyle/>
          <a:p>
            <a:r>
              <a:rPr lang="nl-NL" sz="1600" b="1">
                <a:latin typeface="Montserrat SemiBold" pitchFamily="2" charset="77"/>
                <a:cs typeface="Poppins Light" pitchFamily="2" charset="77"/>
              </a:rPr>
              <a:t>Bijbelcursus - PILOT</a:t>
            </a:r>
          </a:p>
        </p:txBody>
      </p:sp>
      <p:pic>
        <p:nvPicPr>
          <p:cNvPr id="4" name="Afbeelding 3" descr="Afbeelding met tekst&#10;&#10;Automatisch gegenereerde beschrijving">
            <a:extLst>
              <a:ext uri="{FF2B5EF4-FFF2-40B4-BE49-F238E27FC236}">
                <a16:creationId xmlns:a16="http://schemas.microsoft.com/office/drawing/2014/main" id="{11598F13-4EEA-884E-817E-9CD969D4E89B}"/>
              </a:ext>
            </a:extLst>
          </p:cNvPr>
          <p:cNvPicPr>
            <a:picLocks noChangeAspect="1"/>
          </p:cNvPicPr>
          <p:nvPr/>
        </p:nvPicPr>
        <p:blipFill>
          <a:blip r:embed="rId4"/>
          <a:stretch>
            <a:fillRect/>
          </a:stretch>
        </p:blipFill>
        <p:spPr>
          <a:xfrm>
            <a:off x="10506615" y="5322003"/>
            <a:ext cx="1117441" cy="1006315"/>
          </a:xfrm>
          <a:prstGeom prst="rect">
            <a:avLst/>
          </a:prstGeom>
        </p:spPr>
      </p:pic>
      <p:pic>
        <p:nvPicPr>
          <p:cNvPr id="9" name="Afbeelding 8">
            <a:extLst>
              <a:ext uri="{FF2B5EF4-FFF2-40B4-BE49-F238E27FC236}">
                <a16:creationId xmlns:a16="http://schemas.microsoft.com/office/drawing/2014/main" id="{D03CC935-05ED-964C-A53B-FC95F45ED21F}"/>
              </a:ext>
            </a:extLst>
          </p:cNvPr>
          <p:cNvPicPr>
            <a:picLocks noChangeAspect="1"/>
          </p:cNvPicPr>
          <p:nvPr/>
        </p:nvPicPr>
        <p:blipFill>
          <a:blip r:embed="rId5"/>
          <a:stretch>
            <a:fillRect/>
          </a:stretch>
        </p:blipFill>
        <p:spPr>
          <a:xfrm>
            <a:off x="10506615" y="5374547"/>
            <a:ext cx="1117441" cy="992015"/>
          </a:xfrm>
          <a:prstGeom prst="rect">
            <a:avLst/>
          </a:prstGeom>
        </p:spPr>
      </p:pic>
      <p:pic>
        <p:nvPicPr>
          <p:cNvPr id="3" name="Afbeelding 2" descr="Afbeelding met persoon, buiten, mensen, park&#10;&#10;Automatisch gegenereerde beschrijving">
            <a:extLst>
              <a:ext uri="{FF2B5EF4-FFF2-40B4-BE49-F238E27FC236}">
                <a16:creationId xmlns:a16="http://schemas.microsoft.com/office/drawing/2014/main" id="{212998B1-5329-5BFF-5C35-86E08777788C}"/>
              </a:ext>
            </a:extLst>
          </p:cNvPr>
          <p:cNvPicPr>
            <a:picLocks noChangeAspect="1"/>
          </p:cNvPicPr>
          <p:nvPr/>
        </p:nvPicPr>
        <p:blipFill rotWithShape="1">
          <a:blip r:embed="rId6"/>
          <a:srcRect t="30571" b="7762"/>
          <a:stretch/>
        </p:blipFill>
        <p:spPr>
          <a:xfrm>
            <a:off x="182881" y="135466"/>
            <a:ext cx="11826240" cy="4860739"/>
          </a:xfrm>
          <a:prstGeom prst="rect">
            <a:avLst/>
          </a:prstGeom>
        </p:spPr>
      </p:pic>
    </p:spTree>
    <p:extLst>
      <p:ext uri="{BB962C8B-B14F-4D97-AF65-F5344CB8AC3E}">
        <p14:creationId xmlns:p14="http://schemas.microsoft.com/office/powerpoint/2010/main" val="146617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5771067"/>
          </a:xfrm>
          <a:prstGeom prst="rect">
            <a:avLst/>
          </a:prstGeom>
          <a:noFill/>
        </p:spPr>
        <p:txBody>
          <a:bodyPr wrap="square" rtlCol="0">
            <a:spAutoFit/>
          </a:bodyPr>
          <a:lstStyle/>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a:t>
            </a:r>
            <a:r>
              <a:rPr lang="nl-NL" sz="2000" dirty="0">
                <a:solidFill>
                  <a:srgbClr val="004551"/>
                </a:solidFill>
                <a:effectLst/>
                <a:latin typeface="Montserrat" pitchFamily="2" charset="77"/>
                <a:ea typeface="Calibri" panose="020F0502020204030204" pitchFamily="34" charset="0"/>
                <a:cs typeface="Times New Roman" panose="02020603050405020304" pitchFamily="18" charset="0"/>
              </a:rPr>
              <a:t>samen</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r>
              <a:rPr lang="nl-NL" sz="2000" b="1">
                <a:solidFill>
                  <a:srgbClr val="004551"/>
                </a:solidFill>
                <a:effectLst/>
                <a:latin typeface="Montserrat" pitchFamily="2" charset="77"/>
                <a:ea typeface="Calibri" panose="020F0502020204030204" pitchFamily="34" charset="0"/>
                <a:cs typeface="Times New Roman" panose="02020603050405020304" pitchFamily="18" charset="0"/>
              </a:rPr>
              <a:t>Galaten 5:1, 13-26</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t>
            </a:r>
          </a:p>
          <a:p>
            <a:pPr lvl="0">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Herken je het gevecht dat Paulus in vers 17 beschrijft? </a:t>
            </a: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Paulus roept zijn lezers op om zich te laten leiden door Gods Geest. </a:t>
            </a:r>
            <a:br>
              <a:rPr lang="nl-NL" sz="2000">
                <a:solidFill>
                  <a:srgbClr val="004551"/>
                </a:solidFill>
                <a:effectLst/>
                <a:latin typeface="Montserrat" pitchFamily="2" charset="77"/>
                <a:ea typeface="Calibri" panose="020F0502020204030204" pitchFamily="34" charset="0"/>
                <a:cs typeface="Times New Roman" panose="02020603050405020304" pitchFamily="18" charset="0"/>
              </a:rPr>
            </a:b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Hoe zou dat er concreet uit kunnen zien? </a:t>
            </a:r>
          </a:p>
          <a:p>
            <a:pPr marL="457200" lvl="0" indent="-457200">
              <a:lnSpc>
                <a:spcPct val="107000"/>
              </a:lnSpc>
              <a:buAutoNum type="arabicPeriod"/>
            </a:pP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Zijn er verlangens die wel eens de baas spelen over jou? </a:t>
            </a:r>
            <a:br>
              <a:rPr lang="nl-NL" sz="2000">
                <a:solidFill>
                  <a:srgbClr val="004551"/>
                </a:solidFill>
                <a:effectLst/>
                <a:latin typeface="Montserrat" pitchFamily="2" charset="77"/>
                <a:ea typeface="Calibri" panose="020F0502020204030204" pitchFamily="34" charset="0"/>
                <a:cs typeface="Times New Roman" panose="02020603050405020304" pitchFamily="18" charset="0"/>
              </a:rPr>
            </a:b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Hoe zou je hier volgens deze tekst van los (of vrij) kunnen komen?</a:t>
            </a:r>
          </a:p>
          <a:p>
            <a:pPr marL="457200" lvl="0" indent="-457200">
              <a:lnSpc>
                <a:spcPct val="107000"/>
              </a:lnSpc>
              <a:buAutoNum type="arabicPeriod"/>
            </a:pP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Volgens Paulus heb je geen wet nodig als je leeft zoals Gods Geest het wil. Welke wetten of regels uit onze huidige maatschappij zouden overbodig zijn als we dat inderdaad zouden doen? </a:t>
            </a:r>
          </a:p>
          <a:p>
            <a:pPr marL="457200" lvl="0" indent="-457200">
              <a:lnSpc>
                <a:spcPct val="107000"/>
              </a:lnSpc>
              <a:buAutoNum type="arabicPeriod"/>
            </a:pP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Denk nog eens terug aan de tekst uit Exodus. </a:t>
            </a:r>
            <a:br>
              <a:rPr lang="nl-NL" sz="2000">
                <a:solidFill>
                  <a:srgbClr val="004551"/>
                </a:solidFill>
                <a:effectLst/>
                <a:latin typeface="Montserrat" pitchFamily="2" charset="77"/>
                <a:ea typeface="Calibri" panose="020F0502020204030204" pitchFamily="34" charset="0"/>
                <a:cs typeface="Times New Roman" panose="02020603050405020304" pitchFamily="18" charset="0"/>
              </a:rPr>
            </a:b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Welke overeenkomsten zie je? Zie je ook verschillen?</a:t>
            </a:r>
            <a:endParaRPr lang="nl-BE"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2</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292586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0" descr="Afbeelding met kop, koffie, binnen&#10;&#10;Automatisch gegenereerde beschrijving">
            <a:extLst>
              <a:ext uri="{FF2B5EF4-FFF2-40B4-BE49-F238E27FC236}">
                <a16:creationId xmlns:a16="http://schemas.microsoft.com/office/drawing/2014/main" id="{AA4B9557-A1C9-3ACD-6FE4-C9458F4040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02" b="33139"/>
          <a:stretch/>
        </p:blipFill>
        <p:spPr bwMode="auto">
          <a:xfrm>
            <a:off x="4941409" y="961532"/>
            <a:ext cx="6976698" cy="5715279"/>
          </a:xfrm>
          <a:prstGeom prst="rect">
            <a:avLst/>
          </a:prstGeom>
          <a:noFill/>
          <a:ln>
            <a:noFill/>
          </a:ln>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41410"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5918544" cy="584775"/>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Afsluiting</a:t>
            </a:r>
            <a:endParaRPr lang="nl-NL" sz="3200" b="1">
              <a:solidFill>
                <a:srgbClr val="005262"/>
              </a:solidFill>
              <a:latin typeface="Montserrat" pitchFamily="2" charset="77"/>
              <a:cs typeface="Poppins" pitchFamily="2" charset="77"/>
            </a:endParaRPr>
          </a:p>
        </p:txBody>
      </p:sp>
      <p:sp>
        <p:nvSpPr>
          <p:cNvPr id="14" name="Tekstvak 13">
            <a:extLst>
              <a:ext uri="{FF2B5EF4-FFF2-40B4-BE49-F238E27FC236}">
                <a16:creationId xmlns:a16="http://schemas.microsoft.com/office/drawing/2014/main" id="{A9A52FAF-830E-FC48-98ED-028F7DF237B9}"/>
              </a:ext>
            </a:extLst>
          </p:cNvPr>
          <p:cNvSpPr txBox="1"/>
          <p:nvPr/>
        </p:nvSpPr>
        <p:spPr>
          <a:xfrm>
            <a:off x="832300" y="2967335"/>
            <a:ext cx="5123657" cy="181588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solidFill>
                  <a:srgbClr val="004551"/>
                </a:solidFill>
                <a:latin typeface="Montserrat"/>
                <a:cs typeface="Poppins"/>
              </a:rPr>
              <a:t>Welk nieuw inzicht heb je vandaag opgedaan?</a:t>
            </a:r>
          </a:p>
          <a:p>
            <a:pPr marL="457200" indent="-457200">
              <a:buFont typeface="Arial" panose="020B0604020202020204" pitchFamily="34" charset="0"/>
              <a:buChar char="•"/>
            </a:pPr>
            <a:r>
              <a:rPr lang="nl-NL" sz="2800">
                <a:solidFill>
                  <a:srgbClr val="004551"/>
                </a:solidFill>
                <a:latin typeface="Montserrat"/>
                <a:cs typeface="Poppins"/>
              </a:rPr>
              <a:t>Welke vraag is nog niet beantwoord? </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422910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767256" y="1741681"/>
            <a:ext cx="10657488" cy="3416320"/>
          </a:xfrm>
          <a:prstGeom prst="rect">
            <a:avLst/>
          </a:prstGeom>
          <a:noFill/>
        </p:spPr>
        <p:txBody>
          <a:bodyPr wrap="square" rtlCol="0">
            <a:spAutoFit/>
          </a:bodyPr>
          <a:lstStyle/>
          <a:p>
            <a:pPr algn="ctr"/>
            <a:r>
              <a:rPr lang="nl-NL" sz="4800" b="1">
                <a:solidFill>
                  <a:schemeClr val="bg1"/>
                </a:solidFill>
                <a:latin typeface="Montserrat SemiBold" pitchFamily="2" charset="77"/>
                <a:cs typeface="Poppins SemiBold" pitchFamily="2" charset="77"/>
              </a:rPr>
              <a:t>BIJEENKOMST 2:</a:t>
            </a:r>
          </a:p>
          <a:p>
            <a:pPr algn="ctr"/>
            <a:r>
              <a:rPr lang="nl-NL" sz="4800" b="1">
                <a:solidFill>
                  <a:schemeClr val="bg1"/>
                </a:solidFill>
                <a:latin typeface="Montserrat SemiBold" pitchFamily="2" charset="77"/>
                <a:cs typeface="Poppins SemiBold" pitchFamily="2" charset="77"/>
              </a:rPr>
              <a:t> </a:t>
            </a:r>
          </a:p>
          <a:p>
            <a:pPr algn="ctr"/>
            <a:r>
              <a:rPr lang="nl-NL" sz="4800" b="1">
                <a:solidFill>
                  <a:schemeClr val="bg1"/>
                </a:solidFill>
                <a:latin typeface="Montserrat SemiBold" pitchFamily="2" charset="77"/>
                <a:cs typeface="Poppins SemiBold" pitchFamily="2" charset="77"/>
              </a:rPr>
              <a:t>Het grote verhaal</a:t>
            </a:r>
          </a:p>
          <a:p>
            <a:pPr algn="ctr"/>
            <a:br>
              <a:rPr lang="nl-NL" sz="4800" b="1">
                <a:solidFill>
                  <a:schemeClr val="bg1"/>
                </a:solidFill>
                <a:latin typeface="Montserrat SemiBold" pitchFamily="2" charset="77"/>
                <a:cs typeface="Poppins SemiBold" pitchFamily="2" charset="77"/>
              </a:rPr>
            </a:br>
            <a:endParaRPr lang="nl-NL" sz="2400" b="1">
              <a:solidFill>
                <a:schemeClr val="bg1"/>
              </a:solidFill>
              <a:latin typeface="Montserrat SemiBold" pitchFamily="2" charset="77"/>
              <a:cs typeface="Poppins SemiBold" pitchFamily="2" charset="77"/>
            </a:endParaRP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3"/>
          <a:stretch>
            <a:fillRect/>
          </a:stretch>
        </p:blipFill>
        <p:spPr>
          <a:xfrm>
            <a:off x="10114961" y="251221"/>
            <a:ext cx="1837598" cy="490651"/>
          </a:xfrm>
          <a:prstGeom prst="rect">
            <a:avLst/>
          </a:prstGeom>
        </p:spPr>
      </p:pic>
      <p:sp>
        <p:nvSpPr>
          <p:cNvPr id="2" name="Tekstvak 1">
            <a:extLst>
              <a:ext uri="{FF2B5EF4-FFF2-40B4-BE49-F238E27FC236}">
                <a16:creationId xmlns:a16="http://schemas.microsoft.com/office/drawing/2014/main" id="{AC10E98D-6310-1BDA-EFAB-A1324BA66B30}"/>
              </a:ext>
            </a:extLst>
          </p:cNvPr>
          <p:cNvSpPr txBox="1"/>
          <p:nvPr/>
        </p:nvSpPr>
        <p:spPr>
          <a:xfrm>
            <a:off x="239441" y="251221"/>
            <a:ext cx="6364116"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VRIJHEID</a:t>
            </a:r>
          </a:p>
        </p:txBody>
      </p:sp>
    </p:spTree>
    <p:extLst>
      <p:ext uri="{BB962C8B-B14F-4D97-AF65-F5344CB8AC3E}">
        <p14:creationId xmlns:p14="http://schemas.microsoft.com/office/powerpoint/2010/main" val="108003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52B4871-6B31-616B-BF67-7CB9A8170C16}"/>
              </a:ext>
            </a:extLst>
          </p:cNvPr>
          <p:cNvPicPr>
            <a:picLocks noChangeAspect="1"/>
          </p:cNvPicPr>
          <p:nvPr/>
        </p:nvPicPr>
        <p:blipFill rotWithShape="1">
          <a:blip r:embed="rId3"/>
          <a:srcRect r="26684"/>
          <a:stretch/>
        </p:blipFill>
        <p:spPr>
          <a:xfrm>
            <a:off x="4974067" y="961534"/>
            <a:ext cx="6994821" cy="5715277"/>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720855" cy="3293209"/>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1</a:t>
            </a:r>
          </a:p>
          <a:p>
            <a:endParaRPr lang="nl-NL" sz="3200" b="1">
              <a:solidFill>
                <a:srgbClr val="005262"/>
              </a:solidFill>
              <a:latin typeface="Montserrat"/>
              <a:cs typeface="Poppins"/>
            </a:endParaRPr>
          </a:p>
          <a:p>
            <a:r>
              <a:rPr lang="nl-NL" sz="3600" b="1">
                <a:solidFill>
                  <a:srgbClr val="005262"/>
                </a:solidFill>
                <a:latin typeface="Montserrat"/>
                <a:cs typeface="Poppins"/>
              </a:rPr>
              <a:t>Verbond: ontmoeting tussen God en mensen</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264236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7B974-C199-9EEE-D39B-50509CDBBADF}"/>
              </a:ext>
            </a:extLst>
          </p:cNvPr>
          <p:cNvSpPr>
            <a:spLocks noGrp="1"/>
          </p:cNvSpPr>
          <p:nvPr>
            <p:ph type="title"/>
          </p:nvPr>
        </p:nvSpPr>
        <p:spPr/>
        <p:txBody>
          <a:bodyPr/>
          <a:lstStyle/>
          <a:p>
            <a:endParaRPr lang="nl-NL"/>
          </a:p>
        </p:txBody>
      </p:sp>
      <p:pic>
        <p:nvPicPr>
          <p:cNvPr id="4" name="Onlinemedia 3" title="Bijbelcursus : Vrijheid en verbond :  Gods ontmoeting met mensen">
            <a:hlinkClick r:id="" action="ppaction://media"/>
            <a:extLst>
              <a:ext uri="{FF2B5EF4-FFF2-40B4-BE49-F238E27FC236}">
                <a16:creationId xmlns:a16="http://schemas.microsoft.com/office/drawing/2014/main" id="{6F1CD3C4-510F-EC9A-C0F8-7EB94C97699C}"/>
              </a:ext>
            </a:extLst>
          </p:cNvPr>
          <p:cNvPicPr>
            <a:picLocks noGrp="1" noRot="1" noChangeAspect="1"/>
          </p:cNvPicPr>
          <p:nvPr>
            <p:ph idx="1"/>
            <a:videoFile r:link="rId1"/>
          </p:nvPr>
        </p:nvPicPr>
        <p:blipFill>
          <a:blip r:embed="rId3"/>
          <a:stretch>
            <a:fillRect/>
          </a:stretch>
        </p:blipFill>
        <p:spPr>
          <a:xfrm>
            <a:off x="0" y="794"/>
            <a:ext cx="12181561" cy="6863219"/>
          </a:xfrm>
        </p:spPr>
      </p:pic>
    </p:spTree>
    <p:extLst>
      <p:ext uri="{BB962C8B-B14F-4D97-AF65-F5344CB8AC3E}">
        <p14:creationId xmlns:p14="http://schemas.microsoft.com/office/powerpoint/2010/main" val="8631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4453783"/>
          </a:xfrm>
          <a:prstGeom prst="rect">
            <a:avLst/>
          </a:prstGeom>
          <a:noFill/>
        </p:spPr>
        <p:txBody>
          <a:bodyPr wrap="square" rtlCol="0">
            <a:spAutoFit/>
          </a:bodyPr>
          <a:lstStyle/>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a:t>
            </a:r>
            <a:r>
              <a:rPr lang="nl-NL" sz="2000" dirty="0">
                <a:solidFill>
                  <a:srgbClr val="004551"/>
                </a:solidFill>
                <a:effectLst/>
                <a:latin typeface="Montserrat" pitchFamily="2" charset="77"/>
                <a:ea typeface="Calibri" panose="020F0502020204030204" pitchFamily="34" charset="0"/>
                <a:cs typeface="Times New Roman" panose="02020603050405020304" pitchFamily="18" charset="0"/>
              </a:rPr>
              <a:t>samen</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r>
              <a:rPr lang="nl-NL" sz="2000" b="1">
                <a:solidFill>
                  <a:srgbClr val="004551"/>
                </a:solidFill>
                <a:effectLst/>
                <a:latin typeface="Montserrat" pitchFamily="2" charset="77"/>
                <a:ea typeface="Calibri" panose="020F0502020204030204" pitchFamily="34" charset="0"/>
                <a:cs typeface="Times New Roman" panose="02020603050405020304" pitchFamily="18" charset="0"/>
              </a:rPr>
              <a:t>Genesis 9:1-13 en Genesis 17:1-11</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t>
            </a:r>
          </a:p>
          <a:p>
            <a:pPr lvl="0">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Wat belooft God in Genesis 9? En wat in Genesis 17? Welke belofte spreekt jou meer aan?</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Waarom zou God ervoor gekozen hebben om zich op een speciale manier te verbinden aan één individu: Abraham?</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latin typeface="Montserrat" pitchFamily="2" charset="77"/>
                <a:ea typeface="Calibri" panose="020F0502020204030204" pitchFamily="34" charset="0"/>
                <a:cs typeface="Times New Roman" panose="02020603050405020304" pitchFamily="18" charset="0"/>
              </a:rPr>
              <a:t>Volgens Genesis 12:3 zullen in Abraham alle volken op aarde gezegend worden. Wat wordt hiermee bedoeld, denk je?</a:t>
            </a: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endParaRPr lang="nl-NL" sz="2000">
              <a:solidFill>
                <a:srgbClr val="004551"/>
              </a:solidFill>
              <a:effectLst/>
              <a:highlight>
                <a:srgbClr val="FFFF00"/>
              </a:highligh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1</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323223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52B4871-6B31-616B-BF67-7CB9A8170C16}"/>
              </a:ext>
            </a:extLst>
          </p:cNvPr>
          <p:cNvPicPr>
            <a:picLocks noChangeAspect="1"/>
          </p:cNvPicPr>
          <p:nvPr/>
        </p:nvPicPr>
        <p:blipFill rotWithShape="1">
          <a:blip r:embed="rId3"/>
          <a:srcRect r="26684"/>
          <a:stretch/>
        </p:blipFill>
        <p:spPr>
          <a:xfrm>
            <a:off x="4974067" y="961534"/>
            <a:ext cx="6994821" cy="5715277"/>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720855" cy="3293209"/>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2</a:t>
            </a:r>
          </a:p>
          <a:p>
            <a:endParaRPr lang="nl-NL" sz="3200" b="1">
              <a:solidFill>
                <a:srgbClr val="005262"/>
              </a:solidFill>
              <a:latin typeface="Montserrat"/>
              <a:cs typeface="Poppins"/>
            </a:endParaRPr>
          </a:p>
          <a:p>
            <a:r>
              <a:rPr lang="nl-NL" sz="3600" b="1">
                <a:solidFill>
                  <a:srgbClr val="005262"/>
                </a:solidFill>
                <a:latin typeface="Montserrat"/>
                <a:cs typeface="Poppins"/>
              </a:rPr>
              <a:t>Verbond: ontmoeting tussen God en zijn volk</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57868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E8AAF-6FD7-94F0-6F5F-9FDD3DAB5E62}"/>
              </a:ext>
            </a:extLst>
          </p:cNvPr>
          <p:cNvSpPr>
            <a:spLocks noGrp="1"/>
          </p:cNvSpPr>
          <p:nvPr>
            <p:ph type="title"/>
          </p:nvPr>
        </p:nvSpPr>
        <p:spPr/>
        <p:txBody>
          <a:bodyPr/>
          <a:lstStyle/>
          <a:p>
            <a:endParaRPr lang="nl-NL"/>
          </a:p>
        </p:txBody>
      </p:sp>
      <p:pic>
        <p:nvPicPr>
          <p:cNvPr id="4" name="Onlinemedia 3" title="Bijbelcursus : Vrijheid en verbond : Ontmoeting met Gods volk">
            <a:hlinkClick r:id="" action="ppaction://media"/>
            <a:extLst>
              <a:ext uri="{FF2B5EF4-FFF2-40B4-BE49-F238E27FC236}">
                <a16:creationId xmlns:a16="http://schemas.microsoft.com/office/drawing/2014/main" id="{B7671BA2-2BFD-81B3-1ED4-94CBC9F72732}"/>
              </a:ext>
            </a:extLst>
          </p:cNvPr>
          <p:cNvPicPr>
            <a:picLocks noGrp="1" noRot="1" noChangeAspect="1"/>
          </p:cNvPicPr>
          <p:nvPr>
            <p:ph idx="1"/>
            <a:videoFile r:link="rId1"/>
          </p:nvPr>
        </p:nvPicPr>
        <p:blipFill>
          <a:blip r:embed="rId3"/>
          <a:stretch>
            <a:fillRect/>
          </a:stretch>
        </p:blipFill>
        <p:spPr>
          <a:xfrm>
            <a:off x="0" y="794"/>
            <a:ext cx="12265068" cy="6842342"/>
          </a:xfrm>
        </p:spPr>
      </p:pic>
    </p:spTree>
    <p:extLst>
      <p:ext uri="{BB962C8B-B14F-4D97-AF65-F5344CB8AC3E}">
        <p14:creationId xmlns:p14="http://schemas.microsoft.com/office/powerpoint/2010/main" val="42203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4783104"/>
          </a:xfrm>
          <a:prstGeom prst="rect">
            <a:avLst/>
          </a:prstGeom>
          <a:noFill/>
        </p:spPr>
        <p:txBody>
          <a:bodyPr wrap="square" rtlCol="0">
            <a:spAutoFit/>
          </a:bodyPr>
          <a:lstStyle/>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a:t>
            </a:r>
            <a:r>
              <a:rPr lang="nl-NL" sz="2000" dirty="0">
                <a:solidFill>
                  <a:srgbClr val="004551"/>
                </a:solidFill>
                <a:effectLst/>
                <a:latin typeface="Montserrat" pitchFamily="2" charset="77"/>
                <a:ea typeface="Calibri" panose="020F0502020204030204" pitchFamily="34" charset="0"/>
                <a:cs typeface="Times New Roman" panose="02020603050405020304" pitchFamily="18" charset="0"/>
              </a:rPr>
              <a:t>samen</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r>
              <a:rPr lang="nl-NL" sz="2000" b="1">
                <a:solidFill>
                  <a:srgbClr val="004551"/>
                </a:solidFill>
                <a:effectLst/>
                <a:latin typeface="Montserrat" pitchFamily="2" charset="77"/>
                <a:ea typeface="Calibri" panose="020F0502020204030204" pitchFamily="34" charset="0"/>
                <a:cs typeface="Times New Roman" panose="02020603050405020304" pitchFamily="18" charset="0"/>
              </a:rPr>
              <a:t>Exodus 19:3-9a, 20:1-17</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t>
            </a:r>
          </a:p>
          <a:p>
            <a:pPr lvl="0">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Als je kijkt naar de beloften van God die bij de verschillende verbonden (</a:t>
            </a:r>
            <a:r>
              <a:rPr lang="nl-NL" sz="2000">
                <a:solidFill>
                  <a:srgbClr val="004551"/>
                </a:solidFill>
                <a:latin typeface="Montserrat" pitchFamily="2" charset="77"/>
                <a:ea typeface="Calibri" panose="020F0502020204030204" pitchFamily="34" charset="0"/>
                <a:cs typeface="Times New Roman" panose="02020603050405020304" pitchFamily="18" charset="0"/>
              </a:rPr>
              <a:t>met </a:t>
            </a:r>
            <a:r>
              <a:rPr lang="nl-NL" sz="2000" err="1">
                <a:solidFill>
                  <a:srgbClr val="004551"/>
                </a:solidFill>
                <a:latin typeface="Montserrat" pitchFamily="2" charset="77"/>
                <a:ea typeface="Calibri" panose="020F0502020204030204" pitchFamily="34" charset="0"/>
                <a:cs typeface="Times New Roman" panose="02020603050405020304" pitchFamily="18" charset="0"/>
              </a:rPr>
              <a:t>Noach</a:t>
            </a:r>
            <a:r>
              <a:rPr lang="nl-NL" sz="2000">
                <a:solidFill>
                  <a:srgbClr val="004551"/>
                </a:solidFill>
                <a:latin typeface="Montserrat" pitchFamily="2" charset="77"/>
                <a:ea typeface="Calibri" panose="020F0502020204030204" pitchFamily="34" charset="0"/>
                <a:cs typeface="Times New Roman" panose="02020603050405020304" pitchFamily="18" charset="0"/>
              </a:rPr>
              <a:t>, Abraham en het volk Israël) </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horen, wat zegt dat over zijn karakter? En over waar Hij naar verlangt?</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Wat vraagt God van zijn verbondspartners? Zie je een samenhang tussen de specifieke belofte per verbond en de eisen die daarmee gepaard gaan?</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Het houden van de sabbatsrust moet de Israëlieten herinneren aan hun verbond met God. Wat vind je ervan dat juist dit teken zo centraal staat? Hoe zou je dat zelf kunnen vormgeven in onze 24-uurs economie?</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2</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292677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52B4871-6B31-616B-BF67-7CB9A8170C16}"/>
              </a:ext>
            </a:extLst>
          </p:cNvPr>
          <p:cNvPicPr>
            <a:picLocks noChangeAspect="1"/>
          </p:cNvPicPr>
          <p:nvPr/>
        </p:nvPicPr>
        <p:blipFill rotWithShape="1">
          <a:blip r:embed="rId3"/>
          <a:srcRect r="26684"/>
          <a:stretch/>
        </p:blipFill>
        <p:spPr>
          <a:xfrm>
            <a:off x="4974067" y="961534"/>
            <a:ext cx="6994821" cy="5715277"/>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720855" cy="2739211"/>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3</a:t>
            </a:r>
          </a:p>
          <a:p>
            <a:endParaRPr lang="nl-NL" sz="3200" b="1">
              <a:solidFill>
                <a:srgbClr val="005262"/>
              </a:solidFill>
              <a:latin typeface="Montserrat"/>
              <a:cs typeface="Poppins"/>
            </a:endParaRPr>
          </a:p>
          <a:p>
            <a:r>
              <a:rPr lang="nl-NL" sz="3600" b="1">
                <a:solidFill>
                  <a:srgbClr val="005262"/>
                </a:solidFill>
                <a:latin typeface="Montserrat"/>
                <a:cs typeface="Poppins"/>
              </a:rPr>
              <a:t>Verbond: steeds weer een nieuwe kans</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06405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767256" y="1741681"/>
            <a:ext cx="10657488" cy="4154984"/>
          </a:xfrm>
          <a:prstGeom prst="rect">
            <a:avLst/>
          </a:prstGeom>
          <a:noFill/>
        </p:spPr>
        <p:txBody>
          <a:bodyPr wrap="square" rtlCol="0">
            <a:spAutoFit/>
          </a:bodyPr>
          <a:lstStyle/>
          <a:p>
            <a:pPr marL="457200" indent="-457200">
              <a:buAutoNum type="alphaUcPeriod"/>
            </a:pPr>
            <a:r>
              <a:rPr lang="nl-NL" sz="2400" b="1">
                <a:solidFill>
                  <a:schemeClr val="bg1"/>
                </a:solidFill>
                <a:latin typeface="Montserrat SemiBold" pitchFamily="2" charset="77"/>
                <a:cs typeface="Poppins SemiBold" pitchFamily="2" charset="77"/>
              </a:rPr>
              <a:t>Inleiding</a:t>
            </a:r>
            <a:br>
              <a:rPr lang="nl-NL" sz="2400" b="1">
                <a:solidFill>
                  <a:schemeClr val="bg1"/>
                </a:solidFill>
                <a:latin typeface="Montserrat SemiBold" pitchFamily="2" charset="77"/>
                <a:cs typeface="Poppins SemiBold" pitchFamily="2" charset="77"/>
              </a:rPr>
            </a:br>
            <a:r>
              <a:rPr lang="nl-NL" sz="2400" b="1">
                <a:solidFill>
                  <a:schemeClr val="bg1"/>
                </a:solidFill>
                <a:latin typeface="Montserrat SemiBold" pitchFamily="2" charset="77"/>
                <a:cs typeface="Poppins SemiBold" pitchFamily="2" charset="77"/>
              </a:rPr>
              <a:t>Bevrijding en verbondenheid in de Bijbel</a:t>
            </a:r>
          </a:p>
          <a:p>
            <a:pPr marL="457200" indent="-457200">
              <a:buAutoNum type="alphaUcPeriod"/>
            </a:pPr>
            <a:endParaRPr lang="nl-NL" sz="2400" b="1">
              <a:solidFill>
                <a:schemeClr val="bg1"/>
              </a:solidFill>
              <a:latin typeface="Montserrat SemiBold" pitchFamily="2" charset="77"/>
              <a:cs typeface="Poppins SemiBold" pitchFamily="2" charset="77"/>
            </a:endParaRPr>
          </a:p>
          <a:p>
            <a:pPr marL="457200" indent="-457200">
              <a:buAutoNum type="alphaUcPeriod"/>
            </a:pPr>
            <a:r>
              <a:rPr lang="nl-NL" sz="2400" b="1">
                <a:solidFill>
                  <a:schemeClr val="bg1"/>
                </a:solidFill>
                <a:latin typeface="Montserrat SemiBold" pitchFamily="2" charset="77"/>
                <a:cs typeface="Poppins SemiBold" pitchFamily="2" charset="77"/>
              </a:rPr>
              <a:t>HET GROTE VERHAAL </a:t>
            </a:r>
            <a:br>
              <a:rPr lang="nl-NL" sz="2400" b="1">
                <a:solidFill>
                  <a:schemeClr val="bg1"/>
                </a:solidFill>
                <a:latin typeface="Montserrat SemiBold" pitchFamily="2" charset="77"/>
                <a:cs typeface="Poppins SemiBold" pitchFamily="2" charset="77"/>
              </a:rPr>
            </a:br>
            <a:r>
              <a:rPr lang="nl-NL" sz="2400" b="1">
                <a:solidFill>
                  <a:schemeClr val="bg1"/>
                </a:solidFill>
                <a:latin typeface="Montserrat SemiBold" pitchFamily="2" charset="77"/>
                <a:cs typeface="Poppins SemiBold" pitchFamily="2" charset="77"/>
              </a:rPr>
              <a:t>Verbond: Ontmoeting tussen God en mensen</a:t>
            </a:r>
          </a:p>
          <a:p>
            <a:pPr marL="457200" indent="-457200">
              <a:buAutoNum type="alphaUcPeriod"/>
            </a:pPr>
            <a:endParaRPr lang="nl-NL" sz="2400" b="1">
              <a:solidFill>
                <a:schemeClr val="bg1"/>
              </a:solidFill>
              <a:latin typeface="Montserrat SemiBold" pitchFamily="2" charset="77"/>
              <a:cs typeface="Poppins SemiBold" pitchFamily="2" charset="77"/>
            </a:endParaRPr>
          </a:p>
          <a:p>
            <a:pPr marL="457200" indent="-457200">
              <a:buAutoNum type="alphaUcPeriod"/>
            </a:pPr>
            <a:r>
              <a:rPr lang="nl-NL" sz="2400" b="1">
                <a:solidFill>
                  <a:schemeClr val="bg1"/>
                </a:solidFill>
                <a:latin typeface="Montserrat SemiBold" pitchFamily="2" charset="77"/>
                <a:cs typeface="Poppins SemiBold" pitchFamily="2" charset="77"/>
              </a:rPr>
              <a:t>ONDER DE LOEP</a:t>
            </a:r>
            <a:br>
              <a:rPr lang="nl-NL" sz="2400" b="1">
                <a:solidFill>
                  <a:schemeClr val="bg1"/>
                </a:solidFill>
                <a:latin typeface="Montserrat SemiBold" pitchFamily="2" charset="77"/>
                <a:cs typeface="Poppins SemiBold" pitchFamily="2" charset="77"/>
              </a:rPr>
            </a:br>
            <a:r>
              <a:rPr lang="nl-NL" sz="2400" b="1">
                <a:solidFill>
                  <a:schemeClr val="bg1"/>
                </a:solidFill>
                <a:latin typeface="Montserrat SemiBold" pitchFamily="2" charset="77"/>
                <a:cs typeface="Poppins SemiBold" pitchFamily="2" charset="77"/>
              </a:rPr>
              <a:t>De vijf boeken van Mozes: leven als volk van God</a:t>
            </a:r>
            <a:endParaRPr lang="nl-NL" sz="2400" b="1" i="1">
              <a:solidFill>
                <a:schemeClr val="bg1"/>
              </a:solidFill>
              <a:latin typeface="Montserrat SemiBold" pitchFamily="2" charset="77"/>
              <a:cs typeface="Poppins SemiBold" pitchFamily="2" charset="77"/>
            </a:endParaRPr>
          </a:p>
          <a:p>
            <a:pPr marL="457200" indent="-457200">
              <a:buAutoNum type="alphaUcPeriod"/>
            </a:pPr>
            <a:endParaRPr lang="nl-NL" sz="2400" b="1">
              <a:solidFill>
                <a:schemeClr val="bg1"/>
              </a:solidFill>
              <a:latin typeface="Montserrat SemiBold" pitchFamily="2" charset="77"/>
              <a:cs typeface="Poppins SemiBold" pitchFamily="2" charset="77"/>
            </a:endParaRPr>
          </a:p>
          <a:p>
            <a:pPr marL="457200" indent="-457200">
              <a:buAutoNum type="alphaUcPeriod"/>
            </a:pPr>
            <a:r>
              <a:rPr lang="nl-NL" sz="2400" b="1">
                <a:solidFill>
                  <a:schemeClr val="bg1">
                    <a:lumMod val="75000"/>
                  </a:schemeClr>
                </a:solidFill>
                <a:latin typeface="Montserrat SemiBold" pitchFamily="2" charset="77"/>
                <a:cs typeface="Poppins SemiBold" pitchFamily="2" charset="77"/>
              </a:rPr>
              <a:t>[ACHTERGROND</a:t>
            </a:r>
            <a:br>
              <a:rPr lang="nl-NL" sz="2400" b="1">
                <a:solidFill>
                  <a:schemeClr val="bg1">
                    <a:lumMod val="75000"/>
                  </a:schemeClr>
                </a:solidFill>
                <a:latin typeface="Montserrat SemiBold" pitchFamily="2" charset="77"/>
                <a:cs typeface="Poppins SemiBold" pitchFamily="2" charset="77"/>
              </a:rPr>
            </a:br>
            <a:r>
              <a:rPr lang="nl-NL" sz="2400" b="1">
                <a:solidFill>
                  <a:schemeClr val="bg1">
                    <a:lumMod val="75000"/>
                  </a:schemeClr>
                </a:solidFill>
                <a:latin typeface="Montserrat SemiBold" pitchFamily="2" charset="77"/>
                <a:cs typeface="Poppins SemiBold" pitchFamily="2" charset="77"/>
              </a:rPr>
              <a:t>De wereld van het Oude Testament]</a:t>
            </a: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3"/>
          <a:stretch>
            <a:fillRect/>
          </a:stretch>
        </p:blipFill>
        <p:spPr>
          <a:xfrm>
            <a:off x="10114961" y="251221"/>
            <a:ext cx="1837598" cy="490651"/>
          </a:xfrm>
          <a:prstGeom prst="rect">
            <a:avLst/>
          </a:prstGeom>
        </p:spPr>
      </p:pic>
      <p:sp>
        <p:nvSpPr>
          <p:cNvPr id="2" name="Tekstvak 1">
            <a:extLst>
              <a:ext uri="{FF2B5EF4-FFF2-40B4-BE49-F238E27FC236}">
                <a16:creationId xmlns:a16="http://schemas.microsoft.com/office/drawing/2014/main" id="{AC10E98D-6310-1BDA-EFAB-A1324BA66B30}"/>
              </a:ext>
            </a:extLst>
          </p:cNvPr>
          <p:cNvSpPr txBox="1"/>
          <p:nvPr/>
        </p:nvSpPr>
        <p:spPr>
          <a:xfrm>
            <a:off x="239441" y="251221"/>
            <a:ext cx="6364116"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VRIJHEID</a:t>
            </a:r>
          </a:p>
        </p:txBody>
      </p:sp>
    </p:spTree>
    <p:extLst>
      <p:ext uri="{BB962C8B-B14F-4D97-AF65-F5344CB8AC3E}">
        <p14:creationId xmlns:p14="http://schemas.microsoft.com/office/powerpoint/2010/main" val="362084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238A2-5BEF-DAB7-80B9-7FF800C81B0C}"/>
              </a:ext>
            </a:extLst>
          </p:cNvPr>
          <p:cNvSpPr>
            <a:spLocks noGrp="1"/>
          </p:cNvSpPr>
          <p:nvPr>
            <p:ph type="title"/>
          </p:nvPr>
        </p:nvSpPr>
        <p:spPr/>
        <p:txBody>
          <a:bodyPr/>
          <a:lstStyle/>
          <a:p>
            <a:endParaRPr lang="nl-NL"/>
          </a:p>
        </p:txBody>
      </p:sp>
      <p:pic>
        <p:nvPicPr>
          <p:cNvPr id="4" name="Onlinemedia 3" title="Bijbelcursus : Vrijheid en verbond : Nieuwe kans">
            <a:hlinkClick r:id="" action="ppaction://media"/>
            <a:extLst>
              <a:ext uri="{FF2B5EF4-FFF2-40B4-BE49-F238E27FC236}">
                <a16:creationId xmlns:a16="http://schemas.microsoft.com/office/drawing/2014/main" id="{D9BDBB8D-A275-7508-F517-AC49EC314C18}"/>
              </a:ext>
            </a:extLst>
          </p:cNvPr>
          <p:cNvPicPr>
            <a:picLocks noGrp="1" noRot="1" noChangeAspect="1"/>
          </p:cNvPicPr>
          <p:nvPr>
            <p:ph idx="1"/>
            <a:videoFile r:link="rId1"/>
          </p:nvPr>
        </p:nvPicPr>
        <p:blipFill>
          <a:blip r:embed="rId3"/>
          <a:stretch>
            <a:fillRect/>
          </a:stretch>
        </p:blipFill>
        <p:spPr>
          <a:xfrm>
            <a:off x="0" y="794"/>
            <a:ext cx="12202438" cy="6842342"/>
          </a:xfrm>
        </p:spPr>
      </p:pic>
    </p:spTree>
    <p:extLst>
      <p:ext uri="{BB962C8B-B14F-4D97-AF65-F5344CB8AC3E}">
        <p14:creationId xmlns:p14="http://schemas.microsoft.com/office/powerpoint/2010/main" val="19512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4453783"/>
          </a:xfrm>
          <a:prstGeom prst="rect">
            <a:avLst/>
          </a:prstGeom>
          <a:noFill/>
        </p:spPr>
        <p:txBody>
          <a:bodyPr wrap="square" rtlCol="0">
            <a:spAutoFit/>
          </a:bodyPr>
          <a:lstStyle/>
          <a:p>
            <a:pPr marL="457200" lvl="0" indent="-457200">
              <a:lnSpc>
                <a:spcPct val="107000"/>
              </a:lnSpc>
              <a:buFont typeface="+mj-lt"/>
              <a:buAutoNum type="arabicPeriod" startAt="4"/>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In het Nieuwe Testament wordt de verbondssluiting tussen God en Israël in Exodus 19 aangehaald, bijvoorbeeld in 1 Petrus 2:9-12.</a:t>
            </a: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lvl="1">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 	Welke roeping heeft volgens deze tekst de gemeente van Christus?</a:t>
            </a:r>
          </a:p>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b.	Kun je je hier iets concreets bij voorstellen? Zo ja, wat? Zo niet, wat 		roept deze tekst dan bij je op?</a:t>
            </a:r>
          </a:p>
          <a:p>
            <a:pPr lvl="0">
              <a:lnSpc>
                <a:spcPct val="107000"/>
              </a:lnSpc>
            </a:pPr>
            <a:r>
              <a:rPr lang="nl-NL" sz="2000">
                <a:solidFill>
                  <a:srgbClr val="004551"/>
                </a:solidFill>
                <a:latin typeface="Montserrat" pitchFamily="2" charset="77"/>
                <a:ea typeface="Calibri" panose="020F0502020204030204" pitchFamily="34" charset="0"/>
                <a:cs typeface="Times New Roman" panose="02020603050405020304" pitchFamily="18" charset="0"/>
              </a:rPr>
              <a:t>5.    </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Jeremia 31:31-34. </a:t>
            </a:r>
          </a:p>
          <a:p>
            <a:pPr lvl="0">
              <a:lnSpc>
                <a:spcPct val="107000"/>
              </a:lnSpc>
            </a:pPr>
            <a:r>
              <a:rPr lang="nl-NL" sz="2000">
                <a:solidFill>
                  <a:srgbClr val="004551"/>
                </a:solidFill>
                <a:latin typeface="Montserrat" pitchFamily="2" charset="77"/>
                <a:ea typeface="Calibri" panose="020F0502020204030204" pitchFamily="34" charset="0"/>
                <a:cs typeface="Times New Roman" panose="02020603050405020304" pitchFamily="18" charset="0"/>
              </a:rPr>
              <a:t>	</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	Wat roepen deze woorden bij je op? Werkt dat, denk je, een 			verbond waarbij geen regels en voorwaarden op papier worden 			gezet? </a:t>
            </a:r>
          </a:p>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b.	Lees Hebreeën 9:15. Wat vind je van de interpretatie in Hebreeën dat 		Jezus degene is die dit verbond mogelijk heeft gemaakt? Wat 			betekent dat voor de 	vraag wie deel kan hebben aan dit verbond?</a:t>
            </a: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2</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69303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0" descr="Afbeelding met kop, koffie, binnen&#10;&#10;Automatisch gegenereerde beschrijving">
            <a:extLst>
              <a:ext uri="{FF2B5EF4-FFF2-40B4-BE49-F238E27FC236}">
                <a16:creationId xmlns:a16="http://schemas.microsoft.com/office/drawing/2014/main" id="{AA4B9557-A1C9-3ACD-6FE4-C9458F4040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02" b="33139"/>
          <a:stretch/>
        </p:blipFill>
        <p:spPr bwMode="auto">
          <a:xfrm>
            <a:off x="4941409" y="961532"/>
            <a:ext cx="6976698" cy="5715279"/>
          </a:xfrm>
          <a:prstGeom prst="rect">
            <a:avLst/>
          </a:prstGeom>
          <a:noFill/>
          <a:ln>
            <a:noFill/>
          </a:ln>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41410"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5918544" cy="584775"/>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Afsluiting</a:t>
            </a:r>
            <a:endParaRPr lang="nl-NL" sz="3200" b="1">
              <a:solidFill>
                <a:srgbClr val="005262"/>
              </a:solidFill>
              <a:latin typeface="Montserrat" pitchFamily="2" charset="77"/>
              <a:cs typeface="Poppins" pitchFamily="2" charset="77"/>
            </a:endParaRPr>
          </a:p>
        </p:txBody>
      </p:sp>
      <p:sp>
        <p:nvSpPr>
          <p:cNvPr id="14" name="Tekstvak 13">
            <a:extLst>
              <a:ext uri="{FF2B5EF4-FFF2-40B4-BE49-F238E27FC236}">
                <a16:creationId xmlns:a16="http://schemas.microsoft.com/office/drawing/2014/main" id="{A9A52FAF-830E-FC48-98ED-028F7DF237B9}"/>
              </a:ext>
            </a:extLst>
          </p:cNvPr>
          <p:cNvSpPr txBox="1"/>
          <p:nvPr/>
        </p:nvSpPr>
        <p:spPr>
          <a:xfrm>
            <a:off x="832300" y="2967335"/>
            <a:ext cx="5123657" cy="181588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solidFill>
                  <a:srgbClr val="004551"/>
                </a:solidFill>
                <a:latin typeface="Montserrat"/>
                <a:cs typeface="Poppins"/>
              </a:rPr>
              <a:t>Welk nieuw inzicht heb je vandaag opgedaan?</a:t>
            </a:r>
          </a:p>
          <a:p>
            <a:pPr marL="457200" indent="-457200">
              <a:buFont typeface="Arial" panose="020B0604020202020204" pitchFamily="34" charset="0"/>
              <a:buChar char="•"/>
            </a:pPr>
            <a:r>
              <a:rPr lang="nl-NL" sz="2800">
                <a:solidFill>
                  <a:srgbClr val="004551"/>
                </a:solidFill>
                <a:latin typeface="Montserrat"/>
                <a:cs typeface="Poppins"/>
              </a:rPr>
              <a:t>Welke vraag is nog niet beantwoord? </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253367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767256" y="1741681"/>
            <a:ext cx="10657488" cy="4154984"/>
          </a:xfrm>
          <a:prstGeom prst="rect">
            <a:avLst/>
          </a:prstGeom>
          <a:noFill/>
        </p:spPr>
        <p:txBody>
          <a:bodyPr wrap="square" rtlCol="0">
            <a:spAutoFit/>
          </a:bodyPr>
          <a:lstStyle/>
          <a:p>
            <a:pPr algn="ctr"/>
            <a:r>
              <a:rPr lang="nl-NL" sz="4800" b="1">
                <a:solidFill>
                  <a:schemeClr val="bg1"/>
                </a:solidFill>
                <a:latin typeface="Montserrat SemiBold" pitchFamily="2" charset="77"/>
                <a:cs typeface="Poppins SemiBold" pitchFamily="2" charset="77"/>
              </a:rPr>
              <a:t>BIJEENKOMST 3:</a:t>
            </a:r>
          </a:p>
          <a:p>
            <a:pPr algn="ctr"/>
            <a:r>
              <a:rPr lang="nl-NL" sz="4800" b="1">
                <a:solidFill>
                  <a:schemeClr val="bg1"/>
                </a:solidFill>
                <a:latin typeface="Montserrat SemiBold" pitchFamily="2" charset="77"/>
                <a:cs typeface="Poppins SemiBold" pitchFamily="2" charset="77"/>
              </a:rPr>
              <a:t> </a:t>
            </a:r>
          </a:p>
          <a:p>
            <a:pPr algn="ctr"/>
            <a:r>
              <a:rPr lang="nl-NL" sz="4800" b="1">
                <a:solidFill>
                  <a:schemeClr val="bg1"/>
                </a:solidFill>
                <a:latin typeface="Montserrat SemiBold" pitchFamily="2" charset="77"/>
                <a:cs typeface="Poppins SemiBold" pitchFamily="2" charset="77"/>
              </a:rPr>
              <a:t>Onder de loep: </a:t>
            </a:r>
          </a:p>
          <a:p>
            <a:pPr algn="ctr"/>
            <a:r>
              <a:rPr lang="nl-NL" sz="4800" b="1">
                <a:solidFill>
                  <a:schemeClr val="bg1"/>
                </a:solidFill>
                <a:latin typeface="Montserrat SemiBold" pitchFamily="2" charset="77"/>
                <a:cs typeface="Poppins SemiBold" pitchFamily="2" charset="77"/>
              </a:rPr>
              <a:t>de boeken van Mozes</a:t>
            </a:r>
          </a:p>
          <a:p>
            <a:pPr algn="ctr"/>
            <a:br>
              <a:rPr lang="nl-NL" sz="4800" b="1">
                <a:solidFill>
                  <a:schemeClr val="bg1"/>
                </a:solidFill>
                <a:latin typeface="Montserrat SemiBold" pitchFamily="2" charset="77"/>
                <a:cs typeface="Poppins SemiBold" pitchFamily="2" charset="77"/>
              </a:rPr>
            </a:br>
            <a:endParaRPr lang="nl-NL" sz="2400" b="1">
              <a:solidFill>
                <a:schemeClr val="bg1"/>
              </a:solidFill>
              <a:latin typeface="Montserrat SemiBold" pitchFamily="2" charset="77"/>
              <a:cs typeface="Poppins SemiBold" pitchFamily="2" charset="77"/>
            </a:endParaRP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3"/>
          <a:stretch>
            <a:fillRect/>
          </a:stretch>
        </p:blipFill>
        <p:spPr>
          <a:xfrm>
            <a:off x="10114961" y="251221"/>
            <a:ext cx="1837598" cy="490651"/>
          </a:xfrm>
          <a:prstGeom prst="rect">
            <a:avLst/>
          </a:prstGeom>
        </p:spPr>
      </p:pic>
      <p:sp>
        <p:nvSpPr>
          <p:cNvPr id="2" name="Tekstvak 1">
            <a:extLst>
              <a:ext uri="{FF2B5EF4-FFF2-40B4-BE49-F238E27FC236}">
                <a16:creationId xmlns:a16="http://schemas.microsoft.com/office/drawing/2014/main" id="{AC10E98D-6310-1BDA-EFAB-A1324BA66B30}"/>
              </a:ext>
            </a:extLst>
          </p:cNvPr>
          <p:cNvSpPr txBox="1"/>
          <p:nvPr/>
        </p:nvSpPr>
        <p:spPr>
          <a:xfrm>
            <a:off x="239441" y="251221"/>
            <a:ext cx="6364116"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VRIJHEID</a:t>
            </a:r>
          </a:p>
        </p:txBody>
      </p:sp>
    </p:spTree>
    <p:extLst>
      <p:ext uri="{BB962C8B-B14F-4D97-AF65-F5344CB8AC3E}">
        <p14:creationId xmlns:p14="http://schemas.microsoft.com/office/powerpoint/2010/main" val="369017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0EE5E53-40CB-C079-A7CF-50F2640B6AFB}"/>
              </a:ext>
            </a:extLst>
          </p:cNvPr>
          <p:cNvPicPr>
            <a:picLocks noChangeAspect="1"/>
          </p:cNvPicPr>
          <p:nvPr/>
        </p:nvPicPr>
        <p:blipFill rotWithShape="1">
          <a:blip r:embed="rId3"/>
          <a:srcRect t="3198" b="13590"/>
          <a:stretch/>
        </p:blipFill>
        <p:spPr>
          <a:xfrm>
            <a:off x="4957738" y="961532"/>
            <a:ext cx="6994821"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556129" cy="3847207"/>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1</a:t>
            </a:r>
          </a:p>
          <a:p>
            <a:endParaRPr lang="nl-NL" sz="3200" b="1">
              <a:solidFill>
                <a:srgbClr val="005262"/>
              </a:solidFill>
              <a:latin typeface="Montserrat"/>
              <a:cs typeface="Poppins"/>
            </a:endParaRPr>
          </a:p>
          <a:p>
            <a:pPr marL="742950" indent="-742950">
              <a:buAutoNum type="arabicParenR" startAt="3"/>
            </a:pPr>
            <a:r>
              <a:rPr lang="nl-NL" sz="3600" b="1">
                <a:solidFill>
                  <a:srgbClr val="005262"/>
                </a:solidFill>
                <a:latin typeface="Montserrat" pitchFamily="2" charset="77"/>
                <a:cs typeface="Poppins" pitchFamily="2" charset="77"/>
              </a:rPr>
              <a:t>De boeken van Mozes: leven als volk van God</a:t>
            </a:r>
          </a:p>
          <a:p>
            <a:endParaRPr lang="nl-NL" sz="3600" b="1">
              <a:solidFill>
                <a:srgbClr val="005262"/>
              </a:solidFill>
              <a:latin typeface="Montserrat" pitchFamily="2" charset="77"/>
              <a:cs typeface="Poppins" pitchFamily="2" charset="77"/>
            </a:endParaRP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69356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1F3F2-0418-EA8F-EEF7-248D25D7CDB6}"/>
              </a:ext>
            </a:extLst>
          </p:cNvPr>
          <p:cNvSpPr>
            <a:spLocks noGrp="1"/>
          </p:cNvSpPr>
          <p:nvPr>
            <p:ph type="title"/>
          </p:nvPr>
        </p:nvSpPr>
        <p:spPr/>
        <p:txBody>
          <a:bodyPr/>
          <a:lstStyle/>
          <a:p>
            <a:endParaRPr lang="nl-NL"/>
          </a:p>
        </p:txBody>
      </p:sp>
      <p:pic>
        <p:nvPicPr>
          <p:cNvPr id="4" name="Onlinemedia 3" title="Bijbelcursus : Vrijheid en verbond : De boeken van Mozes, leven als Gods volk">
            <a:hlinkClick r:id="" action="ppaction://media"/>
            <a:extLst>
              <a:ext uri="{FF2B5EF4-FFF2-40B4-BE49-F238E27FC236}">
                <a16:creationId xmlns:a16="http://schemas.microsoft.com/office/drawing/2014/main" id="{3B3010B2-DD61-8956-B03D-9752DCBA5387}"/>
              </a:ext>
            </a:extLst>
          </p:cNvPr>
          <p:cNvPicPr>
            <a:picLocks noGrp="1" noRot="1" noChangeAspect="1"/>
          </p:cNvPicPr>
          <p:nvPr>
            <p:ph idx="1"/>
            <a:videoFile r:link="rId1"/>
          </p:nvPr>
        </p:nvPicPr>
        <p:blipFill>
          <a:blip r:embed="rId3"/>
          <a:stretch>
            <a:fillRect/>
          </a:stretch>
        </p:blipFill>
        <p:spPr>
          <a:xfrm>
            <a:off x="0" y="794"/>
            <a:ext cx="12192000" cy="6852781"/>
          </a:xfrm>
        </p:spPr>
      </p:pic>
    </p:spTree>
    <p:extLst>
      <p:ext uri="{BB962C8B-B14F-4D97-AF65-F5344CB8AC3E}">
        <p14:creationId xmlns:p14="http://schemas.microsoft.com/office/powerpoint/2010/main" val="10813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3136500"/>
          </a:xfrm>
          <a:prstGeom prst="rect">
            <a:avLst/>
          </a:prstGeom>
          <a:noFill/>
        </p:spPr>
        <p:txBody>
          <a:bodyPr wrap="square" rtlCol="0">
            <a:spAutoFit/>
          </a:bodyPr>
          <a:lstStyle/>
          <a:p>
            <a:pPr lvl="0">
              <a:lnSpc>
                <a:spcPct val="107000"/>
              </a:lnSpc>
            </a:pPr>
            <a:endParaRPr lang="nl-NL" sz="2000">
              <a:solidFill>
                <a:srgbClr val="004551"/>
              </a:solidFill>
              <a:effectLst/>
              <a:highlight>
                <a:srgbClr val="FFFF00"/>
              </a:highlight>
              <a:latin typeface="Montserrat" pitchFamily="2" charset="77"/>
              <a:ea typeface="Calibri" panose="020F0502020204030204" pitchFamily="34" charset="0"/>
              <a:cs typeface="Times New Roman" panose="02020603050405020304" pitchFamily="18" charset="0"/>
            </a:endParaRPr>
          </a:p>
          <a:p>
            <a:pPr lvl="0">
              <a:lnSpc>
                <a:spcPct val="107000"/>
              </a:lnSpc>
            </a:pPr>
            <a:endParaRPr lang="nl-NL" sz="2000">
              <a:solidFill>
                <a:srgbClr val="004551"/>
              </a:solidFill>
              <a:effectLst/>
              <a:highlight>
                <a:srgbClr val="FFFF00"/>
              </a:highligh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Heb je onthouden wat </a:t>
            </a:r>
            <a:r>
              <a:rPr lang="nl-NL" sz="2000" i="1" err="1">
                <a:solidFill>
                  <a:srgbClr val="004551"/>
                </a:solidFill>
                <a:effectLst/>
                <a:latin typeface="Montserrat" pitchFamily="2" charset="77"/>
                <a:ea typeface="Calibri" panose="020F0502020204030204" pitchFamily="34" charset="0"/>
                <a:cs typeface="Times New Roman" panose="02020603050405020304" pitchFamily="18" charset="0"/>
              </a:rPr>
              <a:t>thora</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betekent?</a:t>
            </a:r>
          </a:p>
          <a:p>
            <a:pPr marL="457200" lvl="0" indent="-457200">
              <a:lnSpc>
                <a:spcPct val="107000"/>
              </a:lnSpc>
              <a:buAutoNum type="arabicPeriod"/>
            </a:pPr>
            <a:endParaRPr lang="nl-NL" sz="2000">
              <a:solidFill>
                <a:srgbClr val="004551"/>
              </a:solidFill>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Als de boeken van Mozes over een lange periode ontstaan zijn en uit allerlei verschillende bronnen bestaan, doet dat dan iets met hoe je ze leest? Waarom wel of niet </a:t>
            </a:r>
            <a:r>
              <a:rPr lang="nl-NL" sz="2000">
                <a:solidFill>
                  <a:srgbClr val="004551"/>
                </a:solidFill>
                <a:latin typeface="Montserrat" pitchFamily="2" charset="77"/>
                <a:ea typeface="Calibri" panose="020F0502020204030204" pitchFamily="34" charset="0"/>
                <a:cs typeface="Times New Roman" panose="02020603050405020304" pitchFamily="18" charset="0"/>
              </a:rPr>
              <a:t>?</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1</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99165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0EE5E53-40CB-C079-A7CF-50F2640B6AFB}"/>
              </a:ext>
            </a:extLst>
          </p:cNvPr>
          <p:cNvPicPr>
            <a:picLocks noChangeAspect="1"/>
          </p:cNvPicPr>
          <p:nvPr/>
        </p:nvPicPr>
        <p:blipFill rotWithShape="1">
          <a:blip r:embed="rId3"/>
          <a:srcRect t="3198" b="13590"/>
          <a:stretch/>
        </p:blipFill>
        <p:spPr>
          <a:xfrm>
            <a:off x="4957738" y="961532"/>
            <a:ext cx="6994821"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556129" cy="3293209"/>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2</a:t>
            </a:r>
          </a:p>
          <a:p>
            <a:endParaRPr lang="nl-NL" sz="3200" b="1">
              <a:solidFill>
                <a:srgbClr val="005262"/>
              </a:solidFill>
              <a:latin typeface="Montserrat"/>
              <a:cs typeface="Poppins"/>
            </a:endParaRPr>
          </a:p>
          <a:p>
            <a:pPr marL="742950" indent="-742950">
              <a:buAutoNum type="arabicParenR" startAt="3"/>
            </a:pPr>
            <a:r>
              <a:rPr lang="nl-NL" sz="3600" b="1">
                <a:solidFill>
                  <a:srgbClr val="005262"/>
                </a:solidFill>
                <a:latin typeface="Montserrat" pitchFamily="2" charset="77"/>
                <a:cs typeface="Poppins" pitchFamily="2" charset="77"/>
              </a:rPr>
              <a:t>De boeken van Mozes: leren van het verleden</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63130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2E2D1-FDB8-9B92-E93A-270D5B454ADD}"/>
              </a:ext>
            </a:extLst>
          </p:cNvPr>
          <p:cNvSpPr>
            <a:spLocks noGrp="1"/>
          </p:cNvSpPr>
          <p:nvPr>
            <p:ph type="title"/>
          </p:nvPr>
        </p:nvSpPr>
        <p:spPr/>
        <p:txBody>
          <a:bodyPr/>
          <a:lstStyle/>
          <a:p>
            <a:endParaRPr lang="nl-NL"/>
          </a:p>
        </p:txBody>
      </p:sp>
      <p:pic>
        <p:nvPicPr>
          <p:cNvPr id="5" name="Onlinemedia 4" title="Bijbelcursus : Vrijheid en verbond : De boeken van Mozes, leren van het verleden">
            <a:hlinkClick r:id="" action="ppaction://media"/>
            <a:extLst>
              <a:ext uri="{FF2B5EF4-FFF2-40B4-BE49-F238E27FC236}">
                <a16:creationId xmlns:a16="http://schemas.microsoft.com/office/drawing/2014/main" id="{12CFDA5E-EF41-F885-B9B9-D0CC8593F217}"/>
              </a:ext>
            </a:extLst>
          </p:cNvPr>
          <p:cNvPicPr>
            <a:picLocks noGrp="1" noRot="1" noChangeAspect="1"/>
          </p:cNvPicPr>
          <p:nvPr>
            <p:ph idx="1"/>
            <a:videoFile r:link="rId1"/>
          </p:nvPr>
        </p:nvPicPr>
        <p:blipFill>
          <a:blip r:embed="rId3"/>
          <a:stretch>
            <a:fillRect/>
          </a:stretch>
        </p:blipFill>
        <p:spPr>
          <a:xfrm>
            <a:off x="-10438" y="794"/>
            <a:ext cx="12265068" cy="6852781"/>
          </a:xfrm>
        </p:spPr>
      </p:pic>
    </p:spTree>
    <p:extLst>
      <p:ext uri="{BB962C8B-B14F-4D97-AF65-F5344CB8AC3E}">
        <p14:creationId xmlns:p14="http://schemas.microsoft.com/office/powerpoint/2010/main" val="281418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3136500"/>
          </a:xfrm>
          <a:prstGeom prst="rect">
            <a:avLst/>
          </a:prstGeom>
          <a:noFill/>
        </p:spPr>
        <p:txBody>
          <a:bodyPr wrap="square" rtlCol="0">
            <a:spAutoFit/>
          </a:bodyPr>
          <a:lstStyle/>
          <a:p>
            <a:pPr lvl="0">
              <a:lnSpc>
                <a:spcPct val="107000"/>
              </a:lnSpc>
            </a:pPr>
            <a:endParaRPr lang="nl-NL" sz="2000">
              <a:solidFill>
                <a:srgbClr val="004551"/>
              </a:solidFill>
              <a:effectLst/>
              <a:highlight>
                <a:srgbClr val="FFFF00"/>
              </a:highligh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Weet je nog uit welke zes onderdelen de boeken van Mozes bestaan? </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FontTx/>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Als de Thora bedoeld is om het volk van Israël te helpen om het leven in het beloofde land op zo’n manier vorm te geven dat het past bij hun heilige en rechtvaardige God, wat dragen de verschillende onderdelen daar dan aan bij?</a:t>
            </a:r>
          </a:p>
          <a:p>
            <a:pPr marL="457200" lvl="0" indent="-457200">
              <a:lnSpc>
                <a:spcPct val="107000"/>
              </a:lnSpc>
              <a:buAutoNum type="arabicPeriod"/>
            </a:pPr>
            <a:endParaRPr lang="nl-NL" sz="2000">
              <a:solidFill>
                <a:srgbClr val="004551"/>
              </a:solidFill>
              <a:effectLst/>
              <a:highlight>
                <a:srgbClr val="FFFF00"/>
              </a:highlight>
              <a:latin typeface="Montserrat" pitchFamily="2" charset="77"/>
              <a:ea typeface="Calibri" panose="020F0502020204030204" pitchFamily="34" charset="0"/>
              <a:cs typeface="Times New Roman" panose="02020603050405020304" pitchFamily="18" charset="0"/>
            </a:endParaRPr>
          </a:p>
          <a:p>
            <a:pPr lvl="0">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3"/>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2</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373366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36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C04AE0D1-ECE7-7849-9401-D26CF35F3FB3}"/>
              </a:ext>
            </a:extLst>
          </p:cNvPr>
          <p:cNvSpPr txBox="1"/>
          <p:nvPr/>
        </p:nvSpPr>
        <p:spPr>
          <a:xfrm>
            <a:off x="767256" y="1741681"/>
            <a:ext cx="10657488" cy="3416320"/>
          </a:xfrm>
          <a:prstGeom prst="rect">
            <a:avLst/>
          </a:prstGeom>
          <a:noFill/>
        </p:spPr>
        <p:txBody>
          <a:bodyPr wrap="square" rtlCol="0">
            <a:spAutoFit/>
          </a:bodyPr>
          <a:lstStyle/>
          <a:p>
            <a:pPr algn="ctr"/>
            <a:r>
              <a:rPr lang="nl-NL" sz="4800" b="1">
                <a:solidFill>
                  <a:schemeClr val="bg1"/>
                </a:solidFill>
                <a:latin typeface="Montserrat SemiBold" pitchFamily="2" charset="77"/>
                <a:cs typeface="Poppins SemiBold" pitchFamily="2" charset="77"/>
              </a:rPr>
              <a:t>BIJEENKOMST 1</a:t>
            </a:r>
          </a:p>
          <a:p>
            <a:pPr algn="ctr"/>
            <a:br>
              <a:rPr lang="nl-NL" sz="4800" b="1">
                <a:solidFill>
                  <a:schemeClr val="bg1"/>
                </a:solidFill>
                <a:latin typeface="Montserrat SemiBold" pitchFamily="2" charset="77"/>
                <a:cs typeface="Poppins SemiBold" pitchFamily="2" charset="77"/>
              </a:rPr>
            </a:br>
            <a:r>
              <a:rPr lang="nl-NL" sz="4800" b="1">
                <a:solidFill>
                  <a:schemeClr val="bg1"/>
                </a:solidFill>
                <a:latin typeface="Montserrat SemiBold" pitchFamily="2" charset="77"/>
                <a:cs typeface="Poppins SemiBold" pitchFamily="2" charset="77"/>
              </a:rPr>
              <a:t>Wat betekent het </a:t>
            </a:r>
          </a:p>
          <a:p>
            <a:pPr algn="ctr"/>
            <a:r>
              <a:rPr lang="nl-NL" sz="4800" b="1">
                <a:solidFill>
                  <a:schemeClr val="bg1"/>
                </a:solidFill>
                <a:latin typeface="Montserrat SemiBold" pitchFamily="2" charset="77"/>
                <a:cs typeface="Poppins SemiBold" pitchFamily="2" charset="77"/>
              </a:rPr>
              <a:t>om vrij te zijn?</a:t>
            </a:r>
          </a:p>
          <a:p>
            <a:pPr marL="457200" indent="-457200">
              <a:buAutoNum type="alphaUcPeriod"/>
            </a:pPr>
            <a:endParaRPr lang="nl-NL" sz="2400" b="1">
              <a:solidFill>
                <a:schemeClr val="bg1"/>
              </a:solidFill>
              <a:latin typeface="Montserrat SemiBold" pitchFamily="2" charset="77"/>
              <a:cs typeface="Poppins SemiBold" pitchFamily="2" charset="77"/>
            </a:endParaRPr>
          </a:p>
        </p:txBody>
      </p:sp>
      <p:sp>
        <p:nvSpPr>
          <p:cNvPr id="9" name="Rechthoekige driehoek 8">
            <a:extLst>
              <a:ext uri="{FF2B5EF4-FFF2-40B4-BE49-F238E27FC236}">
                <a16:creationId xmlns:a16="http://schemas.microsoft.com/office/drawing/2014/main" id="{95AFA688-2DA6-B843-9AC9-84DAA792508A}"/>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F4787298-7F27-8146-9AFD-DFF55F27AE7E}"/>
              </a:ext>
            </a:extLst>
          </p:cNvPr>
          <p:cNvPicPr>
            <a:picLocks noChangeAspect="1"/>
          </p:cNvPicPr>
          <p:nvPr/>
        </p:nvPicPr>
        <p:blipFill>
          <a:blip r:embed="rId3"/>
          <a:stretch>
            <a:fillRect/>
          </a:stretch>
        </p:blipFill>
        <p:spPr>
          <a:xfrm>
            <a:off x="10114961" y="251221"/>
            <a:ext cx="1837598" cy="490651"/>
          </a:xfrm>
          <a:prstGeom prst="rect">
            <a:avLst/>
          </a:prstGeom>
        </p:spPr>
      </p:pic>
      <p:sp>
        <p:nvSpPr>
          <p:cNvPr id="2" name="Tekstvak 1">
            <a:extLst>
              <a:ext uri="{FF2B5EF4-FFF2-40B4-BE49-F238E27FC236}">
                <a16:creationId xmlns:a16="http://schemas.microsoft.com/office/drawing/2014/main" id="{AC10E98D-6310-1BDA-EFAB-A1324BA66B30}"/>
              </a:ext>
            </a:extLst>
          </p:cNvPr>
          <p:cNvSpPr txBox="1"/>
          <p:nvPr/>
        </p:nvSpPr>
        <p:spPr>
          <a:xfrm>
            <a:off x="239441" y="251221"/>
            <a:ext cx="6364116"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VRIJHEID</a:t>
            </a:r>
          </a:p>
        </p:txBody>
      </p:sp>
    </p:spTree>
    <p:extLst>
      <p:ext uri="{BB962C8B-B14F-4D97-AF65-F5344CB8AC3E}">
        <p14:creationId xmlns:p14="http://schemas.microsoft.com/office/powerpoint/2010/main" val="2308328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0EE5E53-40CB-C079-A7CF-50F2640B6AFB}"/>
              </a:ext>
            </a:extLst>
          </p:cNvPr>
          <p:cNvPicPr>
            <a:picLocks noChangeAspect="1"/>
          </p:cNvPicPr>
          <p:nvPr/>
        </p:nvPicPr>
        <p:blipFill rotWithShape="1">
          <a:blip r:embed="rId3"/>
          <a:srcRect t="3198" b="13590"/>
          <a:stretch/>
        </p:blipFill>
        <p:spPr>
          <a:xfrm>
            <a:off x="4957738" y="961532"/>
            <a:ext cx="6994821"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556129" cy="3847207"/>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 3</a:t>
            </a:r>
          </a:p>
          <a:p>
            <a:endParaRPr lang="nl-NL" sz="3200" b="1">
              <a:solidFill>
                <a:srgbClr val="005262"/>
              </a:solidFill>
              <a:latin typeface="Montserrat"/>
              <a:cs typeface="Poppins"/>
            </a:endParaRPr>
          </a:p>
          <a:p>
            <a:pPr marL="742950" indent="-742950">
              <a:buAutoNum type="arabicParenR" startAt="3"/>
            </a:pPr>
            <a:r>
              <a:rPr lang="nl-NL" sz="3600" b="1">
                <a:solidFill>
                  <a:srgbClr val="005262"/>
                </a:solidFill>
                <a:latin typeface="Montserrat" pitchFamily="2" charset="77"/>
                <a:cs typeface="Poppins" pitchFamily="2" charset="77"/>
              </a:rPr>
              <a:t>De boeken van Mozes: hoop voor de toekomst</a:t>
            </a:r>
          </a:p>
          <a:p>
            <a:endParaRPr lang="nl-NL" sz="3600" b="1">
              <a:solidFill>
                <a:srgbClr val="005262"/>
              </a:solidFill>
              <a:latin typeface="Montserrat" pitchFamily="2" charset="77"/>
              <a:cs typeface="Poppins" pitchFamily="2" charset="77"/>
            </a:endParaRP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98573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E7F26-695C-BC1E-BFEC-233ABC51A0E3}"/>
              </a:ext>
            </a:extLst>
          </p:cNvPr>
          <p:cNvSpPr>
            <a:spLocks noGrp="1"/>
          </p:cNvSpPr>
          <p:nvPr>
            <p:ph type="title"/>
          </p:nvPr>
        </p:nvSpPr>
        <p:spPr/>
        <p:txBody>
          <a:bodyPr/>
          <a:lstStyle/>
          <a:p>
            <a:endParaRPr lang="nl-NL"/>
          </a:p>
        </p:txBody>
      </p:sp>
      <p:pic>
        <p:nvPicPr>
          <p:cNvPr id="4" name="Onlinemedia 3" title="Bijbelcursus : Vrijheid en verbond : De boeken van Mozes, hoop voor de toekomst">
            <a:hlinkClick r:id="" action="ppaction://media"/>
            <a:extLst>
              <a:ext uri="{FF2B5EF4-FFF2-40B4-BE49-F238E27FC236}">
                <a16:creationId xmlns:a16="http://schemas.microsoft.com/office/drawing/2014/main" id="{EE95B293-A8B4-F43E-8FE1-D02E135CD738}"/>
              </a:ext>
            </a:extLst>
          </p:cNvPr>
          <p:cNvPicPr>
            <a:picLocks noGrp="1" noRot="1" noChangeAspect="1"/>
          </p:cNvPicPr>
          <p:nvPr>
            <p:ph idx="1"/>
            <a:videoFile r:link="rId1"/>
          </p:nvPr>
        </p:nvPicPr>
        <p:blipFill>
          <a:blip r:embed="rId3"/>
          <a:stretch>
            <a:fillRect/>
          </a:stretch>
        </p:blipFill>
        <p:spPr>
          <a:xfrm>
            <a:off x="0" y="794"/>
            <a:ext cx="12192000" cy="6842342"/>
          </a:xfrm>
        </p:spPr>
      </p:pic>
    </p:spTree>
    <p:extLst>
      <p:ext uri="{BB962C8B-B14F-4D97-AF65-F5344CB8AC3E}">
        <p14:creationId xmlns:p14="http://schemas.microsoft.com/office/powerpoint/2010/main" val="10830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181478"/>
            <a:ext cx="10747674" cy="4124462"/>
          </a:xfrm>
          <a:prstGeom prst="rect">
            <a:avLst/>
          </a:prstGeom>
          <a:noFill/>
        </p:spPr>
        <p:txBody>
          <a:bodyPr wrap="square" rtlCol="0">
            <a:spAutoFit/>
          </a:bodyPr>
          <a:lstStyle/>
          <a:p>
            <a:pPr lvl="0">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a:t>
            </a:r>
            <a:r>
              <a:rPr lang="nl-NL" sz="2000" dirty="0">
                <a:solidFill>
                  <a:srgbClr val="004551"/>
                </a:solidFill>
                <a:effectLst/>
                <a:latin typeface="Montserrat" pitchFamily="2" charset="77"/>
                <a:ea typeface="Calibri" panose="020F0502020204030204" pitchFamily="34" charset="0"/>
                <a:cs typeface="Times New Roman" panose="02020603050405020304" pitchFamily="18" charset="0"/>
              </a:rPr>
              <a:t>samen</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r>
              <a:rPr lang="nl-NL" sz="2000" b="1">
                <a:solidFill>
                  <a:srgbClr val="004551"/>
                </a:solidFill>
                <a:effectLst/>
                <a:latin typeface="Montserrat" pitchFamily="2" charset="77"/>
                <a:ea typeface="Calibri" panose="020F0502020204030204" pitchFamily="34" charset="0"/>
                <a:cs typeface="Times New Roman" panose="02020603050405020304" pitchFamily="18" charset="0"/>
              </a:rPr>
              <a:t>Deuteronomium 30:11-20</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t>
            </a:r>
          </a:p>
          <a:p>
            <a:pPr lvl="0">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Pak twee grote vellen papier en schrijf daarop de twee alternatieven die God aan het volk voorlegt. Welk gedrag en welke houding horen bij die twee alternatieven? En wat zijn de gevolgen van de keuze die het volk maakt? Hoe zou je die in je eigen woorden weergeven?</a:t>
            </a: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Wat vind je ervan dat die keuze zo zwart-wit wordt neergezet? Hoe past dat bij hoe we tegenwoordig naar het leven kijken?</a:t>
            </a:r>
          </a:p>
          <a:p>
            <a:pPr marL="457200" lvl="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Denk je dat een leven met God inderdaad tot meer geluk leidt? Hoe ervaar je dat zelf? </a:t>
            </a:r>
          </a:p>
          <a:p>
            <a:pPr marL="457200" lvl="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a:lnSpc>
                <a:spcPct val="150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1077218"/>
          </a:xfrm>
          <a:prstGeom prst="rect">
            <a:avLst/>
          </a:prstGeom>
          <a:noFill/>
        </p:spPr>
        <p:txBody>
          <a:bodyPr wrap="square" rtlCol="0">
            <a:spAutoFit/>
          </a:bodyPr>
          <a:lstStyle/>
          <a:p>
            <a:r>
              <a:rPr lang="nl-NL" sz="3200" b="1">
                <a:solidFill>
                  <a:srgbClr val="004551"/>
                </a:solidFill>
                <a:latin typeface="Montserrat" pitchFamily="2" charset="77"/>
                <a:cs typeface="Poppins" pitchFamily="2" charset="77"/>
              </a:rPr>
              <a:t>In gesprek 3</a:t>
            </a:r>
            <a:endParaRPr lang="nl-NL" sz="2800" b="1">
              <a:solidFill>
                <a:srgbClr val="004551"/>
              </a:solidFill>
              <a:latin typeface="Montserrat" pitchFamily="2" charset="77"/>
              <a:cs typeface="Poppins" pitchFamily="2" charset="77"/>
            </a:endParaRPr>
          </a:p>
          <a:p>
            <a:endParaRPr lang="nl-NL" sz="3200" b="1">
              <a:solidFill>
                <a:srgbClr val="005262"/>
              </a:solidFill>
              <a:latin typeface="Montserrat" pitchFamily="2" charset="77"/>
              <a:cs typeface="Poppins" pitchFamily="2" charset="77"/>
            </a:endParaRPr>
          </a:p>
        </p:txBody>
      </p:sp>
    </p:spTree>
    <p:extLst>
      <p:ext uri="{BB962C8B-B14F-4D97-AF65-F5344CB8AC3E}">
        <p14:creationId xmlns:p14="http://schemas.microsoft.com/office/powerpoint/2010/main" val="272380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0" descr="Afbeelding met kop, koffie, binnen&#10;&#10;Automatisch gegenereerde beschrijving">
            <a:extLst>
              <a:ext uri="{FF2B5EF4-FFF2-40B4-BE49-F238E27FC236}">
                <a16:creationId xmlns:a16="http://schemas.microsoft.com/office/drawing/2014/main" id="{AA4B9557-A1C9-3ACD-6FE4-C9458F4040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02" b="33139"/>
          <a:stretch/>
        </p:blipFill>
        <p:spPr bwMode="auto">
          <a:xfrm>
            <a:off x="4941409" y="961532"/>
            <a:ext cx="6976698" cy="5715279"/>
          </a:xfrm>
          <a:prstGeom prst="rect">
            <a:avLst/>
          </a:prstGeom>
          <a:noFill/>
          <a:ln>
            <a:noFill/>
          </a:ln>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41410"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5918544" cy="584775"/>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Afsluiting</a:t>
            </a:r>
            <a:endParaRPr lang="nl-NL" sz="3200" b="1">
              <a:solidFill>
                <a:srgbClr val="005262"/>
              </a:solidFill>
              <a:latin typeface="Montserrat" pitchFamily="2" charset="77"/>
              <a:cs typeface="Poppins" pitchFamily="2" charset="77"/>
            </a:endParaRPr>
          </a:p>
        </p:txBody>
      </p:sp>
      <p:sp>
        <p:nvSpPr>
          <p:cNvPr id="14" name="Tekstvak 13">
            <a:extLst>
              <a:ext uri="{FF2B5EF4-FFF2-40B4-BE49-F238E27FC236}">
                <a16:creationId xmlns:a16="http://schemas.microsoft.com/office/drawing/2014/main" id="{A9A52FAF-830E-FC48-98ED-028F7DF237B9}"/>
              </a:ext>
            </a:extLst>
          </p:cNvPr>
          <p:cNvSpPr txBox="1"/>
          <p:nvPr/>
        </p:nvSpPr>
        <p:spPr>
          <a:xfrm>
            <a:off x="832300" y="2357037"/>
            <a:ext cx="5123657"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solidFill>
                  <a:srgbClr val="004551"/>
                </a:solidFill>
                <a:latin typeface="Montserrat"/>
                <a:cs typeface="Poppins"/>
              </a:rPr>
              <a:t>Wat is je bijgebleven over het thema ‘Vrijheid en verbondenheid’ in de Bijbel?</a:t>
            </a:r>
          </a:p>
          <a:p>
            <a:pPr marL="457200" indent="-457200">
              <a:buFont typeface="Arial" panose="020B0604020202020204" pitchFamily="34" charset="0"/>
              <a:buChar char="•"/>
            </a:pPr>
            <a:r>
              <a:rPr lang="nl-NL" sz="2800">
                <a:solidFill>
                  <a:srgbClr val="004551"/>
                </a:solidFill>
                <a:latin typeface="Montserrat"/>
                <a:cs typeface="Poppins"/>
              </a:rPr>
              <a:t>Wat heb je onthouden over het ontstaan en de bedoeling van de vijf boeken van Mozes? </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338074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Lettertype, patroon&#10;&#10;Automatisch gegenereerde beschrijving">
            <a:extLst>
              <a:ext uri="{FF2B5EF4-FFF2-40B4-BE49-F238E27FC236}">
                <a16:creationId xmlns:a16="http://schemas.microsoft.com/office/drawing/2014/main" id="{CC4F095B-959A-EA21-21FA-6A8EFE859091}"/>
              </a:ext>
            </a:extLst>
          </p:cNvPr>
          <p:cNvPicPr>
            <a:picLocks noChangeAspect="1"/>
          </p:cNvPicPr>
          <p:nvPr/>
        </p:nvPicPr>
        <p:blipFill>
          <a:blip r:embed="rId3"/>
          <a:stretch>
            <a:fillRect/>
          </a:stretch>
        </p:blipFill>
        <p:spPr>
          <a:xfrm>
            <a:off x="2668760" y="-9728"/>
            <a:ext cx="6867728" cy="6867728"/>
          </a:xfrm>
          <a:prstGeom prst="rect">
            <a:avLst/>
          </a:prstGeom>
        </p:spPr>
      </p:pic>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272574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C7BCEFC6-4BFA-75D3-C748-EEDD38B4FF1D}"/>
              </a:ext>
            </a:extLst>
          </p:cNvPr>
          <p:cNvPicPr>
            <a:picLocks noChangeAspect="1"/>
          </p:cNvPicPr>
          <p:nvPr/>
        </p:nvPicPr>
        <p:blipFill rotWithShape="1">
          <a:blip r:embed="rId3">
            <a:extLst>
              <a:ext uri="{28A0092B-C50C-407E-A947-70E740481C1C}">
                <a14:useLocalDpi xmlns:a14="http://schemas.microsoft.com/office/drawing/2010/main" val="0"/>
              </a:ext>
            </a:extLst>
          </a:blip>
          <a:srcRect l="18793" t="24432" r="18793"/>
          <a:stretch/>
        </p:blipFill>
        <p:spPr>
          <a:xfrm>
            <a:off x="4867115" y="961532"/>
            <a:ext cx="7085444"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5918544" cy="584775"/>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Kennismaking</a:t>
            </a:r>
            <a:endParaRPr lang="nl-NL" sz="3200" b="1">
              <a:solidFill>
                <a:srgbClr val="005262"/>
              </a:solidFill>
              <a:latin typeface="Montserrat" pitchFamily="2" charset="77"/>
              <a:cs typeface="Poppins" pitchFamily="2" charset="77"/>
            </a:endParaRPr>
          </a:p>
        </p:txBody>
      </p:sp>
      <p:sp>
        <p:nvSpPr>
          <p:cNvPr id="14" name="Tekstvak 13">
            <a:extLst>
              <a:ext uri="{FF2B5EF4-FFF2-40B4-BE49-F238E27FC236}">
                <a16:creationId xmlns:a16="http://schemas.microsoft.com/office/drawing/2014/main" id="{A9A52FAF-830E-FC48-98ED-028F7DF237B9}"/>
              </a:ext>
            </a:extLst>
          </p:cNvPr>
          <p:cNvSpPr txBox="1"/>
          <p:nvPr/>
        </p:nvSpPr>
        <p:spPr>
          <a:xfrm>
            <a:off x="832300" y="2967335"/>
            <a:ext cx="5123657" cy="224676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solidFill>
                  <a:srgbClr val="004551"/>
                </a:solidFill>
                <a:latin typeface="Montserrat"/>
                <a:cs typeface="Poppins"/>
              </a:rPr>
              <a:t>Wat betekent de Bijbel voor jou?</a:t>
            </a:r>
          </a:p>
          <a:p>
            <a:pPr marL="457200" indent="-457200">
              <a:buFont typeface="Arial" panose="020B0604020202020204" pitchFamily="34" charset="0"/>
              <a:buChar char="•"/>
            </a:pPr>
            <a:r>
              <a:rPr lang="nl-NL" sz="2800">
                <a:solidFill>
                  <a:srgbClr val="004551"/>
                </a:solidFill>
                <a:latin typeface="Montserrat"/>
                <a:cs typeface="Poppins"/>
              </a:rPr>
              <a:t>Wat is jouw belangrijkste vraag over de Bijbel?</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123748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4CF26C-F4C5-942F-3E08-600E18FAE118}"/>
              </a:ext>
            </a:extLst>
          </p:cNvPr>
          <p:cNvPicPr>
            <a:picLocks noChangeAspect="1"/>
          </p:cNvPicPr>
          <p:nvPr/>
        </p:nvPicPr>
        <p:blipFill rotWithShape="1">
          <a:blip r:embed="rId3"/>
          <a:srcRect l="-4262" t="2835" r="18189" b="-388"/>
          <a:stretch/>
        </p:blipFill>
        <p:spPr>
          <a:xfrm>
            <a:off x="4367958" y="984251"/>
            <a:ext cx="7584601"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720855" cy="3847207"/>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a:t>
            </a:r>
          </a:p>
          <a:p>
            <a:endParaRPr lang="nl-NL" sz="3200" b="1">
              <a:solidFill>
                <a:srgbClr val="005262"/>
              </a:solidFill>
              <a:latin typeface="Montserrat"/>
              <a:cs typeface="Poppins"/>
            </a:endParaRPr>
          </a:p>
          <a:p>
            <a:pPr marL="742950" indent="-742950">
              <a:buAutoNum type="arabicParenR"/>
            </a:pPr>
            <a:r>
              <a:rPr lang="nl-NL" sz="3600" b="1">
                <a:solidFill>
                  <a:srgbClr val="005262"/>
                </a:solidFill>
                <a:latin typeface="Montserrat"/>
                <a:cs typeface="Poppins"/>
              </a:rPr>
              <a:t>Vrijheid in de Bijbel</a:t>
            </a:r>
          </a:p>
          <a:p>
            <a:pPr marL="742950" indent="-742950">
              <a:buAutoNum type="arabicParenR"/>
            </a:pPr>
            <a:r>
              <a:rPr lang="nl-NL" sz="3600" b="1">
                <a:solidFill>
                  <a:srgbClr val="005262"/>
                </a:solidFill>
                <a:latin typeface="Montserrat" pitchFamily="2" charset="77"/>
                <a:cs typeface="Poppins" pitchFamily="2" charset="77"/>
              </a:rPr>
              <a:t>Mozes: Gered uit de greep van de farao</a:t>
            </a: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170187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Bijbelcursus Module Vrijheid :Vrijheid in de Bijbel">
            <a:hlinkClick r:id="" action="ppaction://media"/>
            <a:extLst>
              <a:ext uri="{FF2B5EF4-FFF2-40B4-BE49-F238E27FC236}">
                <a16:creationId xmlns:a16="http://schemas.microsoft.com/office/drawing/2014/main" id="{E1A71FA3-158D-CF22-F888-58D0B20916F6}"/>
              </a:ext>
            </a:extLst>
          </p:cNvPr>
          <p:cNvPicPr>
            <a:picLocks noRot="1" noChangeAspect="1"/>
          </p:cNvPicPr>
          <p:nvPr>
            <a:videoFile r:link="rId1"/>
          </p:nvPr>
        </p:nvPicPr>
        <p:blipFill>
          <a:blip r:embed="rId3"/>
          <a:stretch>
            <a:fillRect/>
          </a:stretch>
        </p:blipFill>
        <p:spPr>
          <a:xfrm>
            <a:off x="3479" y="-2523"/>
            <a:ext cx="12278986" cy="6936113"/>
          </a:xfrm>
          <a:prstGeom prst="rect">
            <a:avLst/>
          </a:prstGeom>
        </p:spPr>
      </p:pic>
    </p:spTree>
    <p:extLst>
      <p:ext uri="{BB962C8B-B14F-4D97-AF65-F5344CB8AC3E}">
        <p14:creationId xmlns:p14="http://schemas.microsoft.com/office/powerpoint/2010/main" val="127316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CEFF6F5-FE0A-5D4D-A490-727D37F4ABBF}"/>
              </a:ext>
            </a:extLst>
          </p:cNvPr>
          <p:cNvSpPr/>
          <p:nvPr/>
        </p:nvSpPr>
        <p:spPr>
          <a:xfrm>
            <a:off x="182880" y="961534"/>
            <a:ext cx="11826240"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6F4E24D-88E0-AA45-80E3-5DE327D8CB0A}"/>
              </a:ext>
            </a:extLst>
          </p:cNvPr>
          <p:cNvSpPr txBox="1"/>
          <p:nvPr/>
        </p:nvSpPr>
        <p:spPr>
          <a:xfrm>
            <a:off x="722163" y="1389203"/>
            <a:ext cx="10747674" cy="5441746"/>
          </a:xfrm>
          <a:prstGeom prst="rect">
            <a:avLst/>
          </a:prstGeom>
          <a:noFill/>
        </p:spPr>
        <p:txBody>
          <a:bodyPr wrap="square" rtlCol="0">
            <a:spAutoFit/>
          </a:bodyPr>
          <a:lstStyle/>
          <a:p>
            <a:pPr>
              <a:lnSpc>
                <a:spcPct val="107000"/>
              </a:lnSpc>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Lees </a:t>
            </a:r>
            <a:r>
              <a:rPr lang="nl-NL" sz="2000" dirty="0">
                <a:solidFill>
                  <a:srgbClr val="004551"/>
                </a:solidFill>
                <a:effectLst/>
                <a:latin typeface="Montserrat" pitchFamily="2" charset="77"/>
                <a:ea typeface="Calibri" panose="020F0502020204030204" pitchFamily="34" charset="0"/>
                <a:cs typeface="Times New Roman" panose="02020603050405020304" pitchFamily="18" charset="0"/>
              </a:rPr>
              <a:t>samen</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 </a:t>
            </a:r>
            <a:r>
              <a:rPr lang="nl-NL" sz="2000" b="1">
                <a:solidFill>
                  <a:srgbClr val="004551"/>
                </a:solidFill>
                <a:effectLst/>
                <a:latin typeface="Montserrat" pitchFamily="2" charset="77"/>
                <a:ea typeface="Calibri" panose="020F0502020204030204" pitchFamily="34" charset="0"/>
                <a:cs typeface="Times New Roman" panose="02020603050405020304" pitchFamily="18" charset="0"/>
              </a:rPr>
              <a:t>Exodus 2:23-3:15</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a:t>
            </a:r>
          </a:p>
          <a:p>
            <a:pPr>
              <a:lnSpc>
                <a:spcPct val="107000"/>
              </a:lnSpc>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Waarom komt God in actie? </a:t>
            </a:r>
            <a:r>
              <a:rPr lang="nl-NL" sz="2000">
                <a:solidFill>
                  <a:srgbClr val="004551"/>
                </a:solidFill>
                <a:latin typeface="Montserrat" pitchFamily="2" charset="77"/>
                <a:ea typeface="Calibri" panose="020F0502020204030204" pitchFamily="34" charset="0"/>
                <a:cs typeface="Times New Roman" panose="02020603050405020304" pitchFamily="18" charset="0"/>
              </a:rPr>
              <a:t>Hoe kijkt </a:t>
            </a: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God naar onderdrukking?</a:t>
            </a:r>
          </a:p>
          <a:p>
            <a:pPr marL="45720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God stelt zichzelf op twee manieren aan Mozes voor. </a:t>
            </a:r>
            <a:br>
              <a:rPr lang="nl-NL" sz="2000">
                <a:solidFill>
                  <a:srgbClr val="004551"/>
                </a:solidFill>
                <a:effectLst/>
                <a:latin typeface="Montserrat" pitchFamily="2" charset="77"/>
                <a:ea typeface="Calibri" panose="020F0502020204030204" pitchFamily="34" charset="0"/>
                <a:cs typeface="Times New Roman" panose="02020603050405020304" pitchFamily="18" charset="0"/>
              </a:rPr>
            </a:b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Welke zijn dat en wat zeggen ze over God?</a:t>
            </a:r>
          </a:p>
          <a:p>
            <a:pPr marL="45720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God zegt dat Hij zijn volk gaat bevrijden. Het Hebreeuwse woord dat hier gebruikt wordt, betekent ook ‘redden’. Waarvan redt of bevrijdt God zijn volk? </a:t>
            </a:r>
          </a:p>
          <a:p>
            <a:pPr marL="45720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Wat is het doel van de bevrijding? Wat heeft God met zijn volk voor ogen? </a:t>
            </a:r>
          </a:p>
          <a:p>
            <a:pPr marL="457200" indent="-457200">
              <a:lnSpc>
                <a:spcPct val="107000"/>
              </a:lnSpc>
              <a:buAutoNum type="arabicPeriod"/>
            </a:pPr>
            <a:endParaRPr lang="nl-NL"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457200" indent="-457200">
              <a:lnSpc>
                <a:spcPct val="107000"/>
              </a:lnSpc>
              <a:buAutoNum type="arabicPeriod"/>
            </a:pP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Kijken we vandaag op dezelfde manier naar vrijheid als in deze Bijbeltekst? </a:t>
            </a:r>
            <a:br>
              <a:rPr lang="nl-NL" sz="2000">
                <a:solidFill>
                  <a:srgbClr val="004551"/>
                </a:solidFill>
                <a:effectLst/>
                <a:latin typeface="Montserrat" pitchFamily="2" charset="77"/>
                <a:ea typeface="Calibri" panose="020F0502020204030204" pitchFamily="34" charset="0"/>
                <a:cs typeface="Times New Roman" panose="02020603050405020304" pitchFamily="18" charset="0"/>
              </a:rPr>
            </a:br>
            <a:r>
              <a:rPr lang="nl-NL" sz="2000">
                <a:solidFill>
                  <a:srgbClr val="004551"/>
                </a:solidFill>
                <a:effectLst/>
                <a:latin typeface="Montserrat" pitchFamily="2" charset="77"/>
                <a:ea typeface="Calibri" panose="020F0502020204030204" pitchFamily="34" charset="0"/>
                <a:cs typeface="Times New Roman" panose="02020603050405020304" pitchFamily="18" charset="0"/>
              </a:rPr>
              <a:t>Wat betekent dat voor de keuzes die wij maken? Voor hoe wij omgaan met onze vrijheid?  </a:t>
            </a:r>
            <a:endParaRPr lang="nl-BE" sz="2000">
              <a:solidFill>
                <a:srgbClr val="004551"/>
              </a:solidFill>
              <a:effectLst/>
              <a:latin typeface="Montserrat" pitchFamily="2" charset="77"/>
              <a:ea typeface="Calibri" panose="020F0502020204030204" pitchFamily="34" charset="0"/>
              <a:cs typeface="Times New Roman" panose="02020603050405020304" pitchFamily="18" charset="0"/>
            </a:endParaRPr>
          </a:p>
          <a:p>
            <a:pPr marL="800100" lvl="1" indent="-342900">
              <a:lnSpc>
                <a:spcPct val="150000"/>
              </a:lnSpc>
              <a:buFontTx/>
              <a:buChar char="-"/>
            </a:pPr>
            <a:endParaRPr lang="nl-NL" sz="2000">
              <a:solidFill>
                <a:srgbClr val="004551"/>
              </a:solidFill>
              <a:latin typeface="Montserrat" pitchFamily="2" charset="77"/>
              <a:cs typeface="Poppins" pitchFamily="2" charset="77"/>
            </a:endParaRPr>
          </a:p>
        </p:txBody>
      </p:sp>
      <p:pic>
        <p:nvPicPr>
          <p:cNvPr id="10" name="Afbeelding 9">
            <a:extLst>
              <a:ext uri="{FF2B5EF4-FFF2-40B4-BE49-F238E27FC236}">
                <a16:creationId xmlns:a16="http://schemas.microsoft.com/office/drawing/2014/main" id="{4856A7E5-BBCA-3548-BA22-50E80491677D}"/>
              </a:ext>
            </a:extLst>
          </p:cNvPr>
          <p:cNvPicPr>
            <a:picLocks noChangeAspect="1"/>
          </p:cNvPicPr>
          <p:nvPr/>
        </p:nvPicPr>
        <p:blipFill>
          <a:blip r:embed="rId2"/>
          <a:stretch>
            <a:fillRect/>
          </a:stretch>
        </p:blipFill>
        <p:spPr>
          <a:xfrm>
            <a:off x="10114961" y="251221"/>
            <a:ext cx="1837598" cy="490651"/>
          </a:xfrm>
          <a:prstGeom prst="rect">
            <a:avLst/>
          </a:prstGeom>
        </p:spPr>
      </p:pic>
      <p:sp>
        <p:nvSpPr>
          <p:cNvPr id="12" name="Rechthoekige driehoek 11">
            <a:extLst>
              <a:ext uri="{FF2B5EF4-FFF2-40B4-BE49-F238E27FC236}">
                <a16:creationId xmlns:a16="http://schemas.microsoft.com/office/drawing/2014/main" id="{F4D68681-4507-424E-8417-173761F4C0C8}"/>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ACA3E4-83EE-8440-4EB4-9CDD8533A493}"/>
              </a:ext>
            </a:extLst>
          </p:cNvPr>
          <p:cNvSpPr txBox="1"/>
          <p:nvPr/>
        </p:nvSpPr>
        <p:spPr>
          <a:xfrm>
            <a:off x="239440" y="251221"/>
            <a:ext cx="8242407" cy="584775"/>
          </a:xfrm>
          <a:prstGeom prst="rect">
            <a:avLst/>
          </a:prstGeom>
          <a:noFill/>
        </p:spPr>
        <p:txBody>
          <a:bodyPr wrap="square" rtlCol="0">
            <a:spAutoFit/>
          </a:bodyPr>
          <a:lstStyle/>
          <a:p>
            <a:r>
              <a:rPr lang="nl-NL" sz="3200" b="1">
                <a:solidFill>
                  <a:srgbClr val="005262"/>
                </a:solidFill>
                <a:latin typeface="Montserrat" pitchFamily="2" charset="77"/>
                <a:cs typeface="Poppins" pitchFamily="2" charset="77"/>
              </a:rPr>
              <a:t>In gesprek 1</a:t>
            </a:r>
          </a:p>
        </p:txBody>
      </p:sp>
    </p:spTree>
    <p:extLst>
      <p:ext uri="{BB962C8B-B14F-4D97-AF65-F5344CB8AC3E}">
        <p14:creationId xmlns:p14="http://schemas.microsoft.com/office/powerpoint/2010/main" val="218868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4CF26C-F4C5-942F-3E08-600E18FAE118}"/>
              </a:ext>
            </a:extLst>
          </p:cNvPr>
          <p:cNvPicPr>
            <a:picLocks noChangeAspect="1"/>
          </p:cNvPicPr>
          <p:nvPr/>
        </p:nvPicPr>
        <p:blipFill rotWithShape="1">
          <a:blip r:embed="rId3"/>
          <a:srcRect l="-4262" t="2835" r="18189" b="-388"/>
          <a:stretch/>
        </p:blipFill>
        <p:spPr>
          <a:xfrm>
            <a:off x="4367958" y="984251"/>
            <a:ext cx="7584601" cy="5715279"/>
          </a:xfrm>
          <a:prstGeom prst="rect">
            <a:avLst/>
          </a:prstGeom>
        </p:spPr>
      </p:pic>
      <p:sp>
        <p:nvSpPr>
          <p:cNvPr id="10" name="Rechthoek 9">
            <a:extLst>
              <a:ext uri="{FF2B5EF4-FFF2-40B4-BE49-F238E27FC236}">
                <a16:creationId xmlns:a16="http://schemas.microsoft.com/office/drawing/2014/main" id="{27DB0DBD-33DC-B245-B244-8E23E4850C8B}"/>
              </a:ext>
            </a:extLst>
          </p:cNvPr>
          <p:cNvSpPr/>
          <p:nvPr/>
        </p:nvSpPr>
        <p:spPr>
          <a:xfrm>
            <a:off x="239441" y="961532"/>
            <a:ext cx="4723934" cy="5715279"/>
          </a:xfrm>
          <a:prstGeom prst="rect">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ige driehoek 18">
            <a:extLst>
              <a:ext uri="{FF2B5EF4-FFF2-40B4-BE49-F238E27FC236}">
                <a16:creationId xmlns:a16="http://schemas.microsoft.com/office/drawing/2014/main" id="{6985C31B-58C0-1047-88C3-DAD5F2E4F67C}"/>
              </a:ext>
            </a:extLst>
          </p:cNvPr>
          <p:cNvSpPr/>
          <p:nvPr/>
        </p:nvSpPr>
        <p:spPr>
          <a:xfrm rot="10800000" flipH="1">
            <a:off x="4957739" y="961533"/>
            <a:ext cx="2542022" cy="5715278"/>
          </a:xfrm>
          <a:prstGeom prst="rtTriangle">
            <a:avLst/>
          </a:prstGeom>
          <a:solidFill>
            <a:srgbClr val="DB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9745505-FC54-B141-9A72-D4AFF4A06517}"/>
              </a:ext>
            </a:extLst>
          </p:cNvPr>
          <p:cNvSpPr txBox="1"/>
          <p:nvPr/>
        </p:nvSpPr>
        <p:spPr>
          <a:xfrm>
            <a:off x="832300" y="1415192"/>
            <a:ext cx="4556129" cy="3293209"/>
          </a:xfrm>
          <a:prstGeom prst="rect">
            <a:avLst/>
          </a:prstGeom>
          <a:noFill/>
        </p:spPr>
        <p:txBody>
          <a:bodyPr wrap="square" lIns="91440" tIns="45720" rIns="91440" bIns="45720" rtlCol="0" anchor="t">
            <a:spAutoFit/>
          </a:bodyPr>
          <a:lstStyle/>
          <a:p>
            <a:r>
              <a:rPr lang="nl-NL" sz="3200" b="1">
                <a:solidFill>
                  <a:srgbClr val="005262"/>
                </a:solidFill>
                <a:latin typeface="Montserrat"/>
                <a:cs typeface="Poppins"/>
              </a:rPr>
              <a:t>Inleiding</a:t>
            </a:r>
          </a:p>
          <a:p>
            <a:endParaRPr lang="nl-NL" sz="3200" b="1">
              <a:solidFill>
                <a:srgbClr val="005262"/>
              </a:solidFill>
              <a:latin typeface="Montserrat"/>
              <a:cs typeface="Poppins"/>
            </a:endParaRPr>
          </a:p>
          <a:p>
            <a:pPr marL="742950" indent="-742950">
              <a:buAutoNum type="arabicParenR" startAt="3"/>
            </a:pPr>
            <a:r>
              <a:rPr lang="nl-NL" sz="3600" b="1">
                <a:solidFill>
                  <a:srgbClr val="005262"/>
                </a:solidFill>
                <a:latin typeface="Montserrat" pitchFamily="2" charset="77"/>
                <a:cs typeface="Poppins" pitchFamily="2" charset="77"/>
              </a:rPr>
              <a:t>Paulus: Gered uit de greep van het kwaad</a:t>
            </a:r>
          </a:p>
          <a:p>
            <a:endParaRPr lang="nl-NL" sz="3600" b="1">
              <a:solidFill>
                <a:srgbClr val="005262"/>
              </a:solidFill>
              <a:latin typeface="Montserrat" pitchFamily="2" charset="77"/>
              <a:cs typeface="Poppins" pitchFamily="2" charset="77"/>
            </a:endParaRPr>
          </a:p>
        </p:txBody>
      </p:sp>
      <p:sp>
        <p:nvSpPr>
          <p:cNvPr id="17" name="Rechthoekige driehoek 16">
            <a:extLst>
              <a:ext uri="{FF2B5EF4-FFF2-40B4-BE49-F238E27FC236}">
                <a16:creationId xmlns:a16="http://schemas.microsoft.com/office/drawing/2014/main" id="{DD8CA787-461C-5E4B-AE3B-542AED31D8C2}"/>
              </a:ext>
            </a:extLst>
          </p:cNvPr>
          <p:cNvSpPr/>
          <p:nvPr/>
        </p:nvSpPr>
        <p:spPr>
          <a:xfrm flipH="1">
            <a:off x="11246177" y="4731488"/>
            <a:ext cx="945823" cy="212651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2396D5C-987E-EC4A-BCA0-E891485392AD}"/>
              </a:ext>
            </a:extLst>
          </p:cNvPr>
          <p:cNvPicPr>
            <a:picLocks noChangeAspect="1"/>
          </p:cNvPicPr>
          <p:nvPr/>
        </p:nvPicPr>
        <p:blipFill>
          <a:blip r:embed="rId4"/>
          <a:stretch>
            <a:fillRect/>
          </a:stretch>
        </p:blipFill>
        <p:spPr>
          <a:xfrm>
            <a:off x="10114961" y="251221"/>
            <a:ext cx="1837598" cy="490651"/>
          </a:xfrm>
          <a:prstGeom prst="rect">
            <a:avLst/>
          </a:prstGeom>
        </p:spPr>
      </p:pic>
    </p:spTree>
    <p:extLst>
      <p:ext uri="{BB962C8B-B14F-4D97-AF65-F5344CB8AC3E}">
        <p14:creationId xmlns:p14="http://schemas.microsoft.com/office/powerpoint/2010/main" val="295757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84220-B5C3-2B8F-AC78-93B0FD6A0773}"/>
              </a:ext>
            </a:extLst>
          </p:cNvPr>
          <p:cNvSpPr>
            <a:spLocks noGrp="1"/>
          </p:cNvSpPr>
          <p:nvPr>
            <p:ph type="title"/>
          </p:nvPr>
        </p:nvSpPr>
        <p:spPr/>
        <p:txBody>
          <a:bodyPr/>
          <a:lstStyle/>
          <a:p>
            <a:endParaRPr lang="nl-NL"/>
          </a:p>
        </p:txBody>
      </p:sp>
      <p:pic>
        <p:nvPicPr>
          <p:cNvPr id="5" name="Onlinemedia 4" title="Bijbelcursus Module Vrijheid : Paulus gered">
            <a:hlinkClick r:id="" action="ppaction://media"/>
            <a:extLst>
              <a:ext uri="{FF2B5EF4-FFF2-40B4-BE49-F238E27FC236}">
                <a16:creationId xmlns:a16="http://schemas.microsoft.com/office/drawing/2014/main" id="{061FEAA7-D511-74DE-93CB-CDB5D627A141}"/>
              </a:ext>
            </a:extLst>
          </p:cNvPr>
          <p:cNvPicPr>
            <a:picLocks noGrp="1" noRot="1" noChangeAspect="1"/>
          </p:cNvPicPr>
          <p:nvPr>
            <p:ph idx="1"/>
            <a:videoFile r:link="rId1"/>
          </p:nvPr>
        </p:nvPicPr>
        <p:blipFill>
          <a:blip r:embed="rId3"/>
          <a:stretch>
            <a:fillRect/>
          </a:stretch>
        </p:blipFill>
        <p:spPr>
          <a:xfrm>
            <a:off x="0" y="0"/>
            <a:ext cx="12192000" cy="6888946"/>
          </a:xfrm>
          <a:prstGeom prst="rect">
            <a:avLst/>
          </a:prstGeom>
        </p:spPr>
      </p:pic>
    </p:spTree>
    <p:extLst>
      <p:ext uri="{BB962C8B-B14F-4D97-AF65-F5344CB8AC3E}">
        <p14:creationId xmlns:p14="http://schemas.microsoft.com/office/powerpoint/2010/main" val="26215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258667A617249AFC882BBE3F8AB30" ma:contentTypeVersion="17" ma:contentTypeDescription="Create a new document." ma:contentTypeScope="" ma:versionID="8bb26df44c4c174db60dd46bf8ff35eb">
  <xsd:schema xmlns:xsd="http://www.w3.org/2001/XMLSchema" xmlns:xs="http://www.w3.org/2001/XMLSchema" xmlns:p="http://schemas.microsoft.com/office/2006/metadata/properties" xmlns:ns2="21902d4e-6a0b-45a4-a13b-26f59ce588d1" xmlns:ns3="2200f3d2-37cc-4752-b227-114a503c3dc2" targetNamespace="http://schemas.microsoft.com/office/2006/metadata/properties" ma:root="true" ma:fieldsID="32a7c66067ff0a77aa96435b2317e57f" ns2:_="" ns3:_="">
    <xsd:import namespace="21902d4e-6a0b-45a4-a13b-26f59ce588d1"/>
    <xsd:import namespace="2200f3d2-37cc-4752-b227-114a503c3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02d4e-6a0b-45a4-a13b-26f59ce58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ebcfc4-c669-49a7-8c6f-3afdc0fd1b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00f3d2-37cc-4752-b227-114a503c3d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1d4e47-bbd5-47ab-bbd7-fe55a038c0aa}" ma:internalName="TaxCatchAll" ma:showField="CatchAllData" ma:web="2200f3d2-37cc-4752-b227-114a503c3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00f3d2-37cc-4752-b227-114a503c3dc2" xsi:nil="true"/>
    <lcf76f155ced4ddcb4097134ff3c332f xmlns="21902d4e-6a0b-45a4-a13b-26f59ce588d1">
      <Terms xmlns="http://schemas.microsoft.com/office/infopath/2007/PartnerControls"/>
    </lcf76f155ced4ddcb4097134ff3c332f>
    <SharedWithUsers xmlns="2200f3d2-37cc-4752-b227-114a503c3dc2">
      <UserInfo>
        <DisplayName>Eric van Leeuwen | NBG</DisplayName>
        <AccountId>999</AccountId>
        <AccountType/>
      </UserInfo>
      <UserInfo>
        <DisplayName>Daniëlle de Gelder | NBG</DisplayName>
        <AccountId>42</AccountId>
        <AccountType/>
      </UserInfo>
      <UserInfo>
        <DisplayName>Lydia van der Meer-Boer | NBG</DisplayName>
        <AccountId>79</AccountId>
        <AccountType/>
      </UserInfo>
      <UserInfo>
        <DisplayName>Erica Kramer | NBG</DisplayName>
        <AccountId>703</AccountId>
        <AccountType/>
      </UserInfo>
    </SharedWithUsers>
  </documentManagement>
</p:properties>
</file>

<file path=customXml/itemProps1.xml><?xml version="1.0" encoding="utf-8"?>
<ds:datastoreItem xmlns:ds="http://schemas.openxmlformats.org/officeDocument/2006/customXml" ds:itemID="{2BFDAAAD-BF19-492B-9F71-5681701496C9}">
  <ds:schemaRefs>
    <ds:schemaRef ds:uri="21902d4e-6a0b-45a4-a13b-26f59ce588d1"/>
    <ds:schemaRef ds:uri="2200f3d2-37cc-4752-b227-114a503c3d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6CA3E9-3291-4E58-8ABC-2F61DC57F60C}">
  <ds:schemaRefs>
    <ds:schemaRef ds:uri="http://schemas.microsoft.com/sharepoint/v3/contenttype/forms"/>
  </ds:schemaRefs>
</ds:datastoreItem>
</file>

<file path=customXml/itemProps3.xml><?xml version="1.0" encoding="utf-8"?>
<ds:datastoreItem xmlns:ds="http://schemas.openxmlformats.org/officeDocument/2006/customXml" ds:itemID="{B793F364-9259-44EF-8A41-1A7B8DF575E5}">
  <ds:schemaRefs>
    <ds:schemaRef ds:uri="http://schemas.microsoft.com/office/2006/metadata/properties"/>
    <ds:schemaRef ds:uri="http://schemas.openxmlformats.org/package/2006/metadata/core-properties"/>
    <ds:schemaRef ds:uri="http://purl.org/dc/terms/"/>
    <ds:schemaRef ds:uri="21902d4e-6a0b-45a4-a13b-26f59ce588d1"/>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2200f3d2-37cc-4752-b227-114a503c3dc2"/>
  </ds:schemaRefs>
</ds:datastoreItem>
</file>

<file path=docProps/app.xml><?xml version="1.0" encoding="utf-8"?>
<Properties xmlns="http://schemas.openxmlformats.org/officeDocument/2006/extended-properties" xmlns:vt="http://schemas.openxmlformats.org/officeDocument/2006/docPropsVTypes">
  <TotalTime>10</TotalTime>
  <Words>1145</Words>
  <Application>Microsoft Office PowerPoint</Application>
  <PresentationFormat>Breedbeeld</PresentationFormat>
  <Paragraphs>159</Paragraphs>
  <Slides>34</Slides>
  <Notes>19</Notes>
  <HiddenSlides>0</HiddenSlides>
  <MMClips>8</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34</vt:i4>
      </vt:variant>
    </vt:vector>
  </HeadingPairs>
  <TitlesOfParts>
    <vt:vector size="40" baseType="lpstr">
      <vt:lpstr>Arial</vt:lpstr>
      <vt:lpstr>Calibri</vt:lpstr>
      <vt:lpstr>Montserrat</vt:lpstr>
      <vt:lpstr>Montserrat SemiBold</vt:lpstr>
      <vt:lpstr>Palatino Linotype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Walvis Mosmans</dc:creator>
  <cp:lastModifiedBy>Bertus Keuter | NBG</cp:lastModifiedBy>
  <cp:revision>2</cp:revision>
  <dcterms:created xsi:type="dcterms:W3CDTF">2021-01-20T13:14:33Z</dcterms:created>
  <dcterms:modified xsi:type="dcterms:W3CDTF">2023-11-09T08:56:29Z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0x010100EB5258667A617249AFC882BBE3F8AB30</vt:lpwstr>
  </property>
  <property fmtid="{D5CDD505-2E9C-101B-9397-08002B2CF9AE}" pid="4" name="MediaServiceImageTags">
    <vt:lpwstr/>
  </property>
</Properties>
</file>